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379" r:id="rId2"/>
    <p:sldId id="299" r:id="rId3"/>
    <p:sldId id="326" r:id="rId4"/>
    <p:sldId id="327" r:id="rId5"/>
    <p:sldId id="328" r:id="rId6"/>
    <p:sldId id="380" r:id="rId7"/>
    <p:sldId id="329" r:id="rId8"/>
    <p:sldId id="330" r:id="rId9"/>
    <p:sldId id="360" r:id="rId10"/>
    <p:sldId id="342" r:id="rId11"/>
    <p:sldId id="361" r:id="rId12"/>
    <p:sldId id="341" r:id="rId13"/>
    <p:sldId id="325" r:id="rId14"/>
    <p:sldId id="301" r:id="rId15"/>
    <p:sldId id="366" r:id="rId16"/>
    <p:sldId id="367" r:id="rId17"/>
    <p:sldId id="364" r:id="rId18"/>
    <p:sldId id="368" r:id="rId19"/>
    <p:sldId id="369" r:id="rId20"/>
    <p:sldId id="371" r:id="rId21"/>
    <p:sldId id="372" r:id="rId22"/>
    <p:sldId id="373" r:id="rId23"/>
    <p:sldId id="374" r:id="rId24"/>
    <p:sldId id="375" r:id="rId25"/>
    <p:sldId id="376" r:id="rId26"/>
    <p:sldId id="377" r:id="rId27"/>
    <p:sldId id="378" r:id="rId28"/>
    <p:sldId id="381" r:id="rId29"/>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2566106752774184E-2"/>
          <c:y val="0.19813100249088908"/>
          <c:w val="0.6329686486447742"/>
          <c:h val="0.80186899750911089"/>
        </c:manualLayout>
      </c:layout>
      <c:pie3DChart>
        <c:varyColors val="1"/>
        <c:ser>
          <c:idx val="0"/>
          <c:order val="0"/>
          <c:tx>
            <c:strRef>
              <c:f>'GRAFICO ANNO _TIPO'!$F$2</c:f>
              <c:strCache>
                <c:ptCount val="1"/>
                <c:pt idx="0">
                  <c:v>Totale</c:v>
                </c:pt>
              </c:strCache>
            </c:strRef>
          </c:tx>
          <c:dPt>
            <c:idx val="0"/>
            <c:bubble3D val="0"/>
            <c:spPr>
              <a:solidFill>
                <a:srgbClr val="FFCC00"/>
              </a:solidFill>
            </c:spPr>
          </c:dPt>
          <c:dPt>
            <c:idx val="1"/>
            <c:bubble3D val="0"/>
            <c:spPr>
              <a:solidFill>
                <a:srgbClr val="FFFF66"/>
              </a:solidFill>
            </c:spPr>
          </c:dPt>
          <c:dPt>
            <c:idx val="2"/>
            <c:bubble3D val="0"/>
            <c:spPr>
              <a:solidFill>
                <a:srgbClr val="6699FF"/>
              </a:solidFill>
            </c:spPr>
          </c:dPt>
          <c:dPt>
            <c:idx val="3"/>
            <c:bubble3D val="0"/>
            <c:spPr>
              <a:solidFill>
                <a:srgbClr val="CC00CC"/>
              </a:solidFill>
            </c:spPr>
          </c:dPt>
          <c:dPt>
            <c:idx val="4"/>
            <c:bubble3D val="0"/>
            <c:spPr>
              <a:solidFill>
                <a:srgbClr val="7030A0"/>
              </a:solidFill>
            </c:spPr>
          </c:dPt>
          <c:dPt>
            <c:idx val="5"/>
            <c:bubble3D val="0"/>
            <c:spPr>
              <a:solidFill>
                <a:srgbClr val="FF6600"/>
              </a:solidFill>
            </c:spPr>
          </c:dPt>
          <c:dLbls>
            <c:dLbl>
              <c:idx val="0"/>
              <c:layout>
                <c:manualLayout>
                  <c:x val="5.1159290684232341E-2"/>
                  <c:y val="-6.8894501394872812E-2"/>
                </c:manualLayout>
              </c:layout>
              <c:tx>
                <c:rich>
                  <a:bodyPr/>
                  <a:lstStyle/>
                  <a:p>
                    <a:pPr>
                      <a:defRPr b="1"/>
                    </a:pPr>
                    <a:r>
                      <a:rPr lang="en-US" sz="1200" b="1" dirty="0"/>
                      <a:t>27%</a:t>
                    </a:r>
                  </a:p>
                </c:rich>
              </c:tx>
              <c:spPr/>
              <c:dLblPos val="bestFit"/>
              <c:showLegendKey val="0"/>
              <c:showVal val="0"/>
              <c:showCatName val="0"/>
              <c:showSerName val="0"/>
              <c:showPercent val="0"/>
              <c:showBubbleSize val="0"/>
            </c:dLbl>
            <c:dLbl>
              <c:idx val="1"/>
              <c:layout>
                <c:manualLayout>
                  <c:x val="7.0762746791574434E-3"/>
                  <c:y val="3.299894027443688E-2"/>
                </c:manualLayout>
              </c:layout>
              <c:spPr/>
              <c:txPr>
                <a:bodyPr/>
                <a:lstStyle/>
                <a:p>
                  <a:pPr>
                    <a:defRPr sz="1200" b="1"/>
                  </a:pPr>
                  <a:endParaRPr lang="it-IT"/>
                </a:p>
              </c:txPr>
              <c:dLblPos val="bestFit"/>
              <c:showLegendKey val="0"/>
              <c:showVal val="0"/>
              <c:showCatName val="0"/>
              <c:showSerName val="0"/>
              <c:showPercent val="1"/>
              <c:showBubbleSize val="0"/>
            </c:dLbl>
            <c:dLbl>
              <c:idx val="2"/>
              <c:layout>
                <c:manualLayout>
                  <c:x val="3.7793441111083202E-2"/>
                  <c:y val="0.11928988300297506"/>
                </c:manualLayout>
              </c:layout>
              <c:tx>
                <c:rich>
                  <a:bodyPr/>
                  <a:lstStyle/>
                  <a:p>
                    <a:pPr>
                      <a:defRPr b="1"/>
                    </a:pPr>
                    <a:r>
                      <a:rPr lang="en-US" sz="1200" dirty="0"/>
                      <a:t>34%</a:t>
                    </a:r>
                  </a:p>
                </c:rich>
              </c:tx>
              <c:spPr/>
              <c:dLblPos val="bestFit"/>
              <c:showLegendKey val="0"/>
              <c:showVal val="0"/>
              <c:showCatName val="0"/>
              <c:showSerName val="0"/>
              <c:showPercent val="0"/>
              <c:showBubbleSize val="0"/>
            </c:dLbl>
            <c:dLbl>
              <c:idx val="3"/>
              <c:layout>
                <c:manualLayout>
                  <c:x val="-1.1211202477806617E-2"/>
                  <c:y val="-6.1968338863302427E-2"/>
                </c:manualLayout>
              </c:layout>
              <c:tx>
                <c:rich>
                  <a:bodyPr/>
                  <a:lstStyle/>
                  <a:p>
                    <a:pPr>
                      <a:defRPr b="1"/>
                    </a:pPr>
                    <a:r>
                      <a:rPr lang="en-US" sz="1200" dirty="0"/>
                      <a:t>23%</a:t>
                    </a:r>
                  </a:p>
                </c:rich>
              </c:tx>
              <c:spPr/>
              <c:dLblPos val="bestFit"/>
              <c:showLegendKey val="0"/>
              <c:showVal val="0"/>
              <c:showCatName val="0"/>
              <c:showSerName val="0"/>
              <c:showPercent val="0"/>
              <c:showBubbleSize val="0"/>
            </c:dLbl>
            <c:dLbl>
              <c:idx val="4"/>
              <c:layout>
                <c:manualLayout>
                  <c:x val="-1.3222675420420093E-2"/>
                  <c:y val="-9.2614553650677958E-2"/>
                </c:manualLayout>
              </c:layout>
              <c:tx>
                <c:rich>
                  <a:bodyPr/>
                  <a:lstStyle/>
                  <a:p>
                    <a:pPr>
                      <a:defRPr/>
                    </a:pPr>
                    <a:r>
                      <a:rPr lang="en-US" sz="1200" b="1" dirty="0"/>
                      <a:t>5%</a:t>
                    </a:r>
                  </a:p>
                </c:rich>
              </c:tx>
              <c:spPr/>
              <c:dLblPos val="bestFit"/>
              <c:showLegendKey val="0"/>
              <c:showVal val="0"/>
              <c:showCatName val="0"/>
              <c:showSerName val="0"/>
              <c:showPercent val="0"/>
              <c:showBubbleSize val="0"/>
            </c:dLbl>
            <c:dLbl>
              <c:idx val="5"/>
              <c:layout>
                <c:manualLayout>
                  <c:x val="6.723609687293243E-2"/>
                  <c:y val="-7.6337806294718785E-2"/>
                </c:manualLayout>
              </c:layout>
              <c:tx>
                <c:rich>
                  <a:bodyPr/>
                  <a:lstStyle/>
                  <a:p>
                    <a:pPr>
                      <a:defRPr/>
                    </a:pPr>
                    <a:r>
                      <a:rPr lang="en-US" sz="1200" b="1" dirty="0"/>
                      <a:t>3%</a:t>
                    </a:r>
                  </a:p>
                </c:rich>
              </c:tx>
              <c:spPr/>
              <c:dLblPos val="bestFit"/>
              <c:showLegendKey val="0"/>
              <c:showVal val="0"/>
              <c:showCatName val="0"/>
              <c:showSerName val="0"/>
              <c:showPercent val="0"/>
              <c:showBubbleSize val="0"/>
            </c:dLbl>
            <c:dLbl>
              <c:idx val="6"/>
              <c:layout>
                <c:manualLayout>
                  <c:x val="-3.412436557822203E-2"/>
                  <c:y val="-8.3496131854236572E-2"/>
                </c:manualLayout>
              </c:layout>
              <c:spPr/>
              <c:txPr>
                <a:bodyPr/>
                <a:lstStyle/>
                <a:p>
                  <a:pPr>
                    <a:defRPr b="1"/>
                  </a:pPr>
                  <a:endParaRPr lang="it-IT"/>
                </a:p>
              </c:txPr>
              <c:dLblPos val="bestFit"/>
              <c:showLegendKey val="0"/>
              <c:showVal val="0"/>
              <c:showCatName val="0"/>
              <c:showSerName val="0"/>
              <c:showPercent val="1"/>
              <c:showBubbleSize val="0"/>
            </c:dLbl>
            <c:showLegendKey val="0"/>
            <c:showVal val="0"/>
            <c:showCatName val="0"/>
            <c:showSerName val="0"/>
            <c:showPercent val="1"/>
            <c:showBubbleSize val="0"/>
            <c:showLeaderLines val="1"/>
          </c:dLbls>
          <c:cat>
            <c:strRef>
              <c:f>'GRAFICO ANNO _TIPO'!$E$3:$E$9</c:f>
              <c:strCache>
                <c:ptCount val="7"/>
                <c:pt idx="0">
                  <c:v>IMPIANTI ELETTRICI</c:v>
                </c:pt>
                <c:pt idx="1">
                  <c:v>MURATURE_INTONACI_          CONTROSOFFITTI_   PAVIMENTI</c:v>
                </c:pt>
                <c:pt idx="2">
                  <c:v>RIPARAZIONE MODULI TERMICI_RADIATORI_       CALDAIE</c:v>
                </c:pt>
                <c:pt idx="3">
                  <c:v>RIPARAZIONE PERDITE</c:v>
                </c:pt>
                <c:pt idx="4">
                  <c:v>RIPARAZIONE SARACINESCHE</c:v>
                </c:pt>
                <c:pt idx="5">
                  <c:v>SOSTITUZIONE BOILER</c:v>
                </c:pt>
                <c:pt idx="6">
                  <c:v>Totale complessivo</c:v>
                </c:pt>
              </c:strCache>
            </c:strRef>
          </c:cat>
          <c:val>
            <c:numRef>
              <c:f>'GRAFICO ANNO _TIPO'!$F$3:$F$8</c:f>
              <c:numCache>
                <c:formatCode>_(* #,##0.00_);_(* \(#,##0.00\);_(* "-"??_);_(@_)</c:formatCode>
                <c:ptCount val="6"/>
                <c:pt idx="0">
                  <c:v>1989762.1800000002</c:v>
                </c:pt>
                <c:pt idx="1">
                  <c:v>621184.32999999984</c:v>
                </c:pt>
                <c:pt idx="2">
                  <c:v>2544365.9799999995</c:v>
                </c:pt>
                <c:pt idx="3">
                  <c:v>1700773.6799999974</c:v>
                </c:pt>
                <c:pt idx="4">
                  <c:v>330458.85000000003</c:v>
                </c:pt>
                <c:pt idx="5">
                  <c:v>223213.4</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74023450799373547"/>
          <c:y val="0.18788026406509778"/>
          <c:w val="0.25786904800302951"/>
          <c:h val="0.75070964824943542"/>
        </c:manualLayout>
      </c:layout>
      <c:overlay val="0"/>
      <c:txPr>
        <a:bodyPr/>
        <a:lstStyle/>
        <a:p>
          <a:pPr>
            <a:defRPr b="1">
              <a:solidFill>
                <a:schemeClr val="tx1"/>
              </a:solidFill>
            </a:defRPr>
          </a:pPr>
          <a:endParaRPr lang="it-IT"/>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2DA75AC-A653-4A6C-90A6-83FB8126E607}" type="datetimeFigureOut">
              <a:rPr lang="it-IT" smtClean="0"/>
              <a:t>19/06/2018</a:t>
            </a:fld>
            <a:endParaRPr lang="it-IT" dirty="0"/>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0DFA2F9-A75F-4BB6-B398-BAEB2970365D}" type="slidenum">
              <a:rPr lang="it-IT" smtClean="0"/>
              <a:t>‹N›</a:t>
            </a:fld>
            <a:endParaRPr lang="it-IT" dirty="0"/>
          </a:p>
        </p:txBody>
      </p:sp>
    </p:spTree>
    <p:extLst>
      <p:ext uri="{BB962C8B-B14F-4D97-AF65-F5344CB8AC3E}">
        <p14:creationId xmlns:p14="http://schemas.microsoft.com/office/powerpoint/2010/main" val="147372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0DFA2F9-A75F-4BB6-B398-BAEB2970365D}" type="slidenum">
              <a:rPr lang="it-IT" smtClean="0"/>
              <a:t>1</a:t>
            </a:fld>
            <a:endParaRPr lang="it-IT" dirty="0"/>
          </a:p>
        </p:txBody>
      </p:sp>
    </p:spTree>
    <p:extLst>
      <p:ext uri="{BB962C8B-B14F-4D97-AF65-F5344CB8AC3E}">
        <p14:creationId xmlns:p14="http://schemas.microsoft.com/office/powerpoint/2010/main" val="3774413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0DFA2F9-A75F-4BB6-B398-BAEB2970365D}" type="slidenum">
              <a:rPr lang="it-IT" smtClean="0"/>
              <a:t>4</a:t>
            </a:fld>
            <a:endParaRPr lang="it-IT" dirty="0"/>
          </a:p>
        </p:txBody>
      </p:sp>
    </p:spTree>
    <p:extLst>
      <p:ext uri="{BB962C8B-B14F-4D97-AF65-F5344CB8AC3E}">
        <p14:creationId xmlns:p14="http://schemas.microsoft.com/office/powerpoint/2010/main" val="470761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A343834-FED8-467C-95B9-0CFB78196176}" type="datetimeFigureOut">
              <a:rPr lang="it-IT" smtClean="0"/>
              <a:t>19/06/2018</a:t>
            </a:fld>
            <a:endParaRPr lang="it-IT"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D9F6BCC-67BE-406C-9B81-E08EBBFE939A}" type="slidenum">
              <a:rPr lang="it-IT" smtClean="0"/>
              <a:t>‹N›</a:t>
            </a:fld>
            <a:endParaRPr lang="it-IT"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it-IT"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it-IT" smtClean="0"/>
              <a:t>Fare clic per modificare lo stile del titolo</a:t>
            </a:r>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EA343834-FED8-467C-95B9-0CFB78196176}" type="datetimeFigureOut">
              <a:rPr lang="it-IT" smtClean="0"/>
              <a:t>19/06/2018</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AD9F6BCC-67BE-406C-9B81-E08EBBFE939A}" type="slidenum">
              <a:rPr lang="it-IT" smtClean="0"/>
              <a:t>‹N›</a:t>
            </a:fld>
            <a:endParaRPr lang="it-IT"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A343834-FED8-467C-95B9-0CFB78196176}" type="datetimeFigureOut">
              <a:rPr lang="it-IT" smtClean="0"/>
              <a:t>19/06/2018</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D9F6BCC-67BE-406C-9B81-E08EBBFE939A}" type="slidenum">
              <a:rPr lang="it-IT" smtClean="0"/>
              <a:t>‹N›</a:t>
            </a:fld>
            <a:endParaRPr lang="it-IT"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A343834-FED8-467C-95B9-0CFB78196176}" type="datetimeFigureOut">
              <a:rPr lang="it-IT" smtClean="0"/>
              <a:t>19/06/2018</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AD9F6BCC-67BE-406C-9B81-E08EBBFE939A}" type="slidenum">
              <a:rPr lang="it-IT" smtClean="0"/>
              <a:t>‹N›</a:t>
            </a:fld>
            <a:endParaRPr lang="it-IT" dirty="0"/>
          </a:p>
        </p:txBody>
      </p:sp>
      <p:sp>
        <p:nvSpPr>
          <p:cNvPr id="7" name="Title 6"/>
          <p:cNvSpPr>
            <a:spLocks noGrp="1"/>
          </p:cNvSpPr>
          <p:nvPr>
            <p:ph type="title"/>
          </p:nvPr>
        </p:nvSpPr>
        <p:spPr/>
        <p:txBody>
          <a:bodyPr/>
          <a:lstStyle/>
          <a:p>
            <a:r>
              <a:rPr lang="it-IT" smtClean="0"/>
              <a:t>Fare clic per modificare lo stile del titolo</a:t>
            </a:r>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9" name="Date Placeholder 8"/>
          <p:cNvSpPr>
            <a:spLocks noGrp="1"/>
          </p:cNvSpPr>
          <p:nvPr>
            <p:ph type="dt" sz="half" idx="10"/>
          </p:nvPr>
        </p:nvSpPr>
        <p:spPr/>
        <p:txBody>
          <a:bodyPr/>
          <a:lstStyle>
            <a:lvl1pPr>
              <a:defRPr>
                <a:solidFill>
                  <a:srgbClr val="FFFFFF"/>
                </a:solidFill>
              </a:defRPr>
            </a:lvl1pPr>
          </a:lstStyle>
          <a:p>
            <a:fld id="{EA343834-FED8-467C-95B9-0CFB78196176}" type="datetimeFigureOut">
              <a:rPr lang="it-IT" smtClean="0"/>
              <a:t>19/06/2018</a:t>
            </a:fld>
            <a:endParaRPr lang="it-IT"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D9F6BCC-67BE-406C-9B81-E08EBBFE939A}" type="slidenum">
              <a:rPr lang="it-IT" smtClean="0"/>
              <a:t>‹N›</a:t>
            </a:fld>
            <a:endParaRPr lang="it-IT"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it-IT"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it-IT" smtClean="0"/>
              <a:t>Fare clic per modificare lo stile del titolo</a:t>
            </a:r>
            <a:endParaRPr lang="en-US" dirty="0"/>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EA343834-FED8-467C-95B9-0CFB78196176}" type="datetimeFigureOut">
              <a:rPr lang="it-IT" smtClean="0"/>
              <a:t>19/06/2018</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AD9F6BCC-67BE-406C-9B81-E08EBBFE939A}" type="slidenum">
              <a:rPr lang="it-IT" smtClean="0"/>
              <a:t>‹N›</a:t>
            </a:fld>
            <a:endParaRPr lang="it-IT" dirty="0"/>
          </a:p>
        </p:txBody>
      </p:sp>
      <p:sp>
        <p:nvSpPr>
          <p:cNvPr id="8" name="Title 7"/>
          <p:cNvSpPr>
            <a:spLocks noGrp="1"/>
          </p:cNvSpPr>
          <p:nvPr>
            <p:ph type="title"/>
          </p:nvPr>
        </p:nvSpPr>
        <p:spPr/>
        <p:txBody>
          <a:bodyPr/>
          <a:lstStyle/>
          <a:p>
            <a:r>
              <a:rPr lang="it-IT" smtClean="0"/>
              <a:t>Fare clic per modificare lo stile del titolo</a:t>
            </a:r>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EA343834-FED8-467C-95B9-0CFB78196176}" type="datetimeFigureOut">
              <a:rPr lang="it-IT" smtClean="0"/>
              <a:t>19/06/2018</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AD9F6BCC-67BE-406C-9B81-E08EBBFE939A}" type="slidenum">
              <a:rPr lang="it-IT" smtClean="0"/>
              <a:t>‹N›</a:t>
            </a:fld>
            <a:endParaRPr lang="it-IT" dirty="0"/>
          </a:p>
        </p:txBody>
      </p:sp>
      <p:sp>
        <p:nvSpPr>
          <p:cNvPr id="10" name="Title 9"/>
          <p:cNvSpPr>
            <a:spLocks noGrp="1"/>
          </p:cNvSpPr>
          <p:nvPr>
            <p:ph type="title"/>
          </p:nvPr>
        </p:nvSpPr>
        <p:spPr/>
        <p:txBody>
          <a:bodyPr/>
          <a:lstStyle/>
          <a:p>
            <a:r>
              <a:rPr lang="it-IT" smtClean="0"/>
              <a:t>Fare clic per modificare lo stile del titolo</a:t>
            </a:r>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343834-FED8-467C-95B9-0CFB78196176}" type="datetimeFigureOut">
              <a:rPr lang="it-IT" smtClean="0"/>
              <a:t>19/06/2018</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AD9F6BCC-67BE-406C-9B81-E08EBBFE939A}" type="slidenum">
              <a:rPr lang="it-IT" smtClean="0"/>
              <a:t>‹N›</a:t>
            </a:fld>
            <a:endParaRPr lang="it-IT" dirty="0"/>
          </a:p>
        </p:txBody>
      </p:sp>
      <p:sp>
        <p:nvSpPr>
          <p:cNvPr id="6" name="Title 5"/>
          <p:cNvSpPr>
            <a:spLocks noGrp="1"/>
          </p:cNvSpPr>
          <p:nvPr>
            <p:ph type="title"/>
          </p:nvPr>
        </p:nvSpPr>
        <p:spPr/>
        <p:txBody>
          <a:bodyPr/>
          <a:lstStyle/>
          <a:p>
            <a:r>
              <a:rPr lang="it-IT" smtClean="0"/>
              <a:t>Fare clic per modificare lo stile del titolo</a:t>
            </a:r>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EA343834-FED8-467C-95B9-0CFB78196176}" type="datetimeFigureOut">
              <a:rPr lang="it-IT" smtClean="0"/>
              <a:t>19/06/2018</a:t>
            </a:fld>
            <a:endParaRPr lang="it-IT" dirty="0"/>
          </a:p>
        </p:txBody>
      </p:sp>
      <p:sp>
        <p:nvSpPr>
          <p:cNvPr id="3" name="Footer Placeholder 2"/>
          <p:cNvSpPr>
            <a:spLocks noGrp="1"/>
          </p:cNvSpPr>
          <p:nvPr>
            <p:ph type="ftr" sz="quarter" idx="11"/>
          </p:nvPr>
        </p:nvSpPr>
        <p:spPr/>
        <p:txBody>
          <a:bodyPr/>
          <a:lstStyle/>
          <a:p>
            <a:endParaRPr lang="it-IT" dirty="0"/>
          </a:p>
        </p:txBody>
      </p:sp>
      <p:sp>
        <p:nvSpPr>
          <p:cNvPr id="4" name="Slide Number Placeholder 3"/>
          <p:cNvSpPr>
            <a:spLocks noGrp="1"/>
          </p:cNvSpPr>
          <p:nvPr>
            <p:ph type="sldNum" sz="quarter" idx="12"/>
          </p:nvPr>
        </p:nvSpPr>
        <p:spPr/>
        <p:txBody>
          <a:bodyPr/>
          <a:lstStyle/>
          <a:p>
            <a:fld id="{AD9F6BCC-67BE-406C-9B81-E08EBBFE939A}" type="slidenum">
              <a:rPr lang="it-IT" smtClean="0"/>
              <a:t>‹N›</a:t>
            </a:fld>
            <a:endParaRPr lang="it-IT" dirty="0"/>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A343834-FED8-467C-95B9-0CFB78196176}" type="datetimeFigureOut">
              <a:rPr lang="it-IT" smtClean="0"/>
              <a:t>19/06/2018</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D9F6BCC-67BE-406C-9B81-E08EBBFE939A}" type="slidenum">
              <a:rPr lang="it-IT" smtClean="0"/>
              <a:t>‹N›</a:t>
            </a:fld>
            <a:endParaRPr lang="it-IT"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it-IT" smtClean="0"/>
              <a:t>Fare clic per modificare lo stile del titolo</a:t>
            </a:r>
            <a:endParaRPr lang="en-US" dirty="0"/>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smtClean="0"/>
              <a:t>Fare clic sull'icona per inserire un'immagine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A343834-FED8-467C-95B9-0CFB78196176}" type="datetimeFigureOut">
              <a:rPr lang="it-IT" smtClean="0"/>
              <a:t>19/06/2018</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AD9F6BCC-67BE-406C-9B81-E08EBBFE939A}" type="slidenum">
              <a:rPr lang="it-IT" smtClean="0"/>
              <a:t>‹N›</a:t>
            </a:fld>
            <a:endParaRPr lang="it-IT"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it-IT" smtClean="0"/>
              <a:t>Fare clic per modificare lo stile del titolo</a:t>
            </a:r>
            <a:endParaRPr lang="en-US" dirty="0"/>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A343834-FED8-467C-95B9-0CFB78196176}" type="datetimeFigureOut">
              <a:rPr lang="it-IT" smtClean="0"/>
              <a:t>19/06/2018</a:t>
            </a:fld>
            <a:endParaRPr lang="it-IT"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it-IT"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D9F6BCC-67BE-406C-9B81-E08EBBFE939A}" type="slidenum">
              <a:rPr lang="it-IT" smtClean="0"/>
              <a:t>‹N›</a:t>
            </a:fld>
            <a:endParaRPr lang="it-IT"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wipe/>
  </p:transition>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23528" y="5085184"/>
            <a:ext cx="6336704" cy="1440160"/>
          </a:xfrm>
        </p:spPr>
        <p:txBody>
          <a:bodyPr/>
          <a:lstStyle/>
          <a:p>
            <a:pPr algn="ctr"/>
            <a:r>
              <a:rPr lang="it-IT" sz="2600" cap="all" dirty="0">
                <a:solidFill>
                  <a:srgbClr val="7030A0"/>
                </a:solidFill>
                <a:latin typeface="+mj-lt"/>
                <a:ea typeface="+mj-ea"/>
                <a:cs typeface="+mj-cs"/>
              </a:rPr>
              <a:t>Proposta per un progetto sperimentale di autorecupero</a:t>
            </a:r>
          </a:p>
          <a:p>
            <a:endParaRPr lang="it-IT" dirty="0"/>
          </a:p>
        </p:txBody>
      </p:sp>
      <p:sp>
        <p:nvSpPr>
          <p:cNvPr id="2" name="Titolo 1"/>
          <p:cNvSpPr>
            <a:spLocks noGrp="1"/>
          </p:cNvSpPr>
          <p:nvPr>
            <p:ph type="title"/>
          </p:nvPr>
        </p:nvSpPr>
        <p:spPr>
          <a:xfrm>
            <a:off x="251520" y="404664"/>
            <a:ext cx="6552728" cy="2016224"/>
          </a:xfrm>
        </p:spPr>
        <p:txBody>
          <a:bodyPr/>
          <a:lstStyle/>
          <a:p>
            <a:pPr algn="ctr"/>
            <a:r>
              <a:rPr lang="it-IT" sz="2800" b="1" dirty="0" smtClean="0">
                <a:solidFill>
                  <a:srgbClr val="7030A0"/>
                </a:solidFill>
              </a:rPr>
              <a:t>FORME DI COPRODUCTION NELLA GESTIONE DELLE ATTIVITA’ MANUTENTIVE DEGLI ALLOGGI ABITATI</a:t>
            </a:r>
            <a:endParaRPr lang="it-IT" sz="2800" b="1" dirty="0">
              <a:solidFill>
                <a:srgbClr val="7030A0"/>
              </a:solidFill>
            </a:endParaRPr>
          </a:p>
        </p:txBody>
      </p:sp>
      <p:pic>
        <p:nvPicPr>
          <p:cNvPr id="2050" name="Picture 2" descr="C:\Users\lbalocco\Desktop\Logo(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0261" y="404664"/>
            <a:ext cx="1181193" cy="483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12" y="2924944"/>
            <a:ext cx="6629436" cy="1614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129407"/>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179512" y="116632"/>
            <a:ext cx="6696744" cy="6696744"/>
          </a:xfrm>
        </p:spPr>
        <p:txBody>
          <a:bodyPr>
            <a:noAutofit/>
          </a:bodyPr>
          <a:lstStyle/>
          <a:p>
            <a:pPr marL="0" indent="0">
              <a:spcBef>
                <a:spcPts val="0"/>
              </a:spcBef>
              <a:buNone/>
            </a:pPr>
            <a:endParaRPr lang="it-IT" sz="1600" b="1" u="sng" dirty="0" smtClean="0">
              <a:solidFill>
                <a:srgbClr val="7030A0"/>
              </a:solidFill>
            </a:endParaRPr>
          </a:p>
          <a:p>
            <a:pPr marL="0" indent="0">
              <a:spcBef>
                <a:spcPts val="0"/>
              </a:spcBef>
              <a:buNone/>
            </a:pPr>
            <a:r>
              <a:rPr lang="it-IT" sz="1600" b="1" u="sng" dirty="0" smtClean="0">
                <a:solidFill>
                  <a:srgbClr val="7030A0"/>
                </a:solidFill>
              </a:rPr>
              <a:t>1.C   BENEFICI ATTESI</a:t>
            </a:r>
          </a:p>
          <a:p>
            <a:pPr marL="0" indent="0">
              <a:spcBef>
                <a:spcPts val="0"/>
              </a:spcBef>
              <a:buNone/>
            </a:pPr>
            <a:endParaRPr lang="it-IT" sz="1600" b="1" u="sng" dirty="0" smtClean="0">
              <a:solidFill>
                <a:srgbClr val="7030A0"/>
              </a:solidFill>
            </a:endParaRPr>
          </a:p>
          <a:p>
            <a:pPr marL="0" lvl="1" algn="just">
              <a:spcBef>
                <a:spcPts val="0"/>
              </a:spcBef>
              <a:buFont typeface="Wingdings" panose="05000000000000000000" pitchFamily="2" charset="2"/>
              <a:buChar char="Ø"/>
            </a:pPr>
            <a:r>
              <a:rPr lang="it-IT" sz="1600" dirty="0" smtClean="0">
                <a:solidFill>
                  <a:srgbClr val="7030A0"/>
                </a:solidFill>
              </a:rPr>
              <a:t>Attraverso </a:t>
            </a:r>
            <a:r>
              <a:rPr lang="it-IT" sz="1600" dirty="0">
                <a:solidFill>
                  <a:srgbClr val="7030A0"/>
                </a:solidFill>
              </a:rPr>
              <a:t>la possibilità di eseguire opere di manutenzione ordinaria in autorecupero gli assegnatari possono scegliere l’impresa di fiducia a cui affidare direttamente l’esecuzione dell’intervento, secondo le modalità prescelte, pur nel rispetto degli indirizzi forniti da Atc</a:t>
            </a:r>
            <a:r>
              <a:rPr lang="it-IT" sz="1600" dirty="0" smtClean="0">
                <a:solidFill>
                  <a:srgbClr val="7030A0"/>
                </a:solidFill>
              </a:rPr>
              <a:t>.</a:t>
            </a:r>
          </a:p>
          <a:p>
            <a:pPr marL="0" lvl="1" indent="0" algn="just">
              <a:spcBef>
                <a:spcPts val="0"/>
              </a:spcBef>
              <a:buNone/>
            </a:pPr>
            <a:endParaRPr lang="it-IT" sz="1600" dirty="0" smtClean="0">
              <a:solidFill>
                <a:srgbClr val="7030A0"/>
              </a:solidFill>
            </a:endParaRPr>
          </a:p>
          <a:p>
            <a:pPr marL="0" lvl="1" algn="just">
              <a:spcBef>
                <a:spcPts val="0"/>
              </a:spcBef>
              <a:buFont typeface="Wingdings" panose="05000000000000000000" pitchFamily="2" charset="2"/>
              <a:buChar char="Ø"/>
            </a:pPr>
            <a:r>
              <a:rPr lang="it-IT" sz="1600" dirty="0" smtClean="0">
                <a:solidFill>
                  <a:srgbClr val="7030A0"/>
                </a:solidFill>
              </a:rPr>
              <a:t>La </a:t>
            </a:r>
            <a:r>
              <a:rPr lang="it-IT" sz="1600" dirty="0">
                <a:solidFill>
                  <a:srgbClr val="7030A0"/>
                </a:solidFill>
              </a:rPr>
              <a:t>possibilità da parte degli assegnatari di individuare direttamente il soggetto cui affidare l’opera favorirebbe le piccole imprese artigianali, che usualmente non possono partecipare agli appalti per  mancanza delle necessarie qualificazioni, con riflessi  positivi sul tessuto economico del territorio</a:t>
            </a:r>
            <a:r>
              <a:rPr lang="it-IT" sz="1600" dirty="0" smtClean="0">
                <a:solidFill>
                  <a:srgbClr val="7030A0"/>
                </a:solidFill>
              </a:rPr>
              <a:t>.</a:t>
            </a:r>
          </a:p>
          <a:p>
            <a:pPr marL="0" lvl="1" indent="0" algn="just">
              <a:spcBef>
                <a:spcPts val="0"/>
              </a:spcBef>
              <a:buNone/>
            </a:pPr>
            <a:endParaRPr lang="it-IT" sz="1600" dirty="0" smtClean="0">
              <a:solidFill>
                <a:srgbClr val="7030A0"/>
              </a:solidFill>
            </a:endParaRPr>
          </a:p>
          <a:p>
            <a:pPr marL="0" lvl="1" algn="just">
              <a:spcBef>
                <a:spcPts val="0"/>
              </a:spcBef>
              <a:buFont typeface="Wingdings" panose="05000000000000000000" pitchFamily="2" charset="2"/>
              <a:buChar char="Ø"/>
            </a:pPr>
            <a:r>
              <a:rPr lang="it-IT" sz="1600" dirty="0" smtClean="0">
                <a:solidFill>
                  <a:srgbClr val="7030A0"/>
                </a:solidFill>
              </a:rPr>
              <a:t>Il </a:t>
            </a:r>
            <a:r>
              <a:rPr lang="it-IT" sz="1600" dirty="0">
                <a:solidFill>
                  <a:srgbClr val="7030A0"/>
                </a:solidFill>
              </a:rPr>
              <a:t>vantaggio per Atc consisterebbe in un alleggerimento degli appalti di manutenzione ordinaria, attraverso l’eliminazione di parte dei minuti interventi, che spesso le imprese lasciano per ultimi, soprattutto nel caso in cui gli alloggi siano situati in  comuni lontani da Torino</a:t>
            </a:r>
            <a:r>
              <a:rPr lang="it-IT" sz="1600" dirty="0" smtClean="0">
                <a:solidFill>
                  <a:srgbClr val="7030A0"/>
                </a:solidFill>
              </a:rPr>
              <a:t>.</a:t>
            </a:r>
          </a:p>
        </p:txBody>
      </p:sp>
      <p:pic>
        <p:nvPicPr>
          <p:cNvPr id="8" name="Picture 2" descr="C:\Users\lbalocco\Desktop\Logo(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04664"/>
            <a:ext cx="1181193" cy="48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78524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116632"/>
            <a:ext cx="6552728" cy="6552728"/>
          </a:xfrm>
        </p:spPr>
        <p:txBody>
          <a:bodyPr/>
          <a:lstStyle/>
          <a:p>
            <a:pPr marL="0" lvl="1" algn="just">
              <a:spcBef>
                <a:spcPts val="0"/>
              </a:spcBef>
              <a:buFont typeface="Wingdings" panose="05000000000000000000" pitchFamily="2" charset="2"/>
              <a:buChar char="Ø"/>
            </a:pPr>
            <a:endParaRPr lang="it-IT" sz="1600" dirty="0" smtClean="0">
              <a:solidFill>
                <a:srgbClr val="7030A0"/>
              </a:solidFill>
            </a:endParaRPr>
          </a:p>
          <a:p>
            <a:pPr marL="0" lvl="1" algn="just">
              <a:spcBef>
                <a:spcPts val="0"/>
              </a:spcBef>
              <a:buFont typeface="Wingdings" panose="05000000000000000000" pitchFamily="2" charset="2"/>
              <a:buChar char="Ø"/>
            </a:pPr>
            <a:r>
              <a:rPr lang="it-IT" sz="1600" dirty="0" smtClean="0">
                <a:solidFill>
                  <a:srgbClr val="7030A0"/>
                </a:solidFill>
              </a:rPr>
              <a:t>Pur </a:t>
            </a:r>
            <a:r>
              <a:rPr lang="it-IT" sz="1600" dirty="0">
                <a:solidFill>
                  <a:srgbClr val="7030A0"/>
                </a:solidFill>
              </a:rPr>
              <a:t>nell’ottica di una rigorosa gestione delle risorse finanziarie messe a disposizione per tale tipologia di costi, il patrimonio di Atc godrebbe di una più puntuale manutenzione riparativa, con auspicabili benefici per il suo stato di conservazione</a:t>
            </a:r>
            <a:r>
              <a:rPr lang="it-IT" sz="1600" dirty="0" smtClean="0">
                <a:solidFill>
                  <a:srgbClr val="7030A0"/>
                </a:solidFill>
              </a:rPr>
              <a:t>.</a:t>
            </a:r>
          </a:p>
          <a:p>
            <a:pPr marL="0" lvl="1" indent="0" algn="just">
              <a:spcBef>
                <a:spcPts val="0"/>
              </a:spcBef>
              <a:buNone/>
            </a:pPr>
            <a:endParaRPr lang="it-IT" sz="1600" dirty="0">
              <a:solidFill>
                <a:srgbClr val="7030A0"/>
              </a:solidFill>
            </a:endParaRPr>
          </a:p>
          <a:p>
            <a:pPr marL="0" lvl="1" algn="just">
              <a:spcBef>
                <a:spcPts val="0"/>
              </a:spcBef>
              <a:buFont typeface="Wingdings" panose="05000000000000000000" pitchFamily="2" charset="2"/>
              <a:buChar char="Ø"/>
            </a:pPr>
            <a:r>
              <a:rPr lang="it-IT" sz="1600" dirty="0">
                <a:solidFill>
                  <a:srgbClr val="7030A0"/>
                </a:solidFill>
              </a:rPr>
              <a:t>Razionalizzazione della spesa manutentiva degli interventi considerati nell’ambito di azione del progetto (aumento del numero degli interventi a parità di costi).</a:t>
            </a:r>
          </a:p>
          <a:p>
            <a:pPr marL="45720" indent="0" algn="just">
              <a:spcBef>
                <a:spcPts val="0"/>
              </a:spcBef>
              <a:buNone/>
            </a:pPr>
            <a:r>
              <a:rPr lang="it-IT" sz="1200" dirty="0"/>
              <a:t/>
            </a:r>
            <a:br>
              <a:rPr lang="it-IT" sz="1200" dirty="0"/>
            </a:br>
            <a:endParaRPr lang="it-IT" dirty="0"/>
          </a:p>
        </p:txBody>
      </p:sp>
      <p:sp>
        <p:nvSpPr>
          <p:cNvPr id="3" name="Segnaposto testo 2"/>
          <p:cNvSpPr>
            <a:spLocks noGrp="1"/>
          </p:cNvSpPr>
          <p:nvPr>
            <p:ph type="body" sz="half" idx="2"/>
          </p:nvPr>
        </p:nvSpPr>
        <p:spPr/>
        <p:txBody>
          <a:bodyPr/>
          <a:lstStyle/>
          <a:p>
            <a:endParaRPr lang="it-IT" dirty="0"/>
          </a:p>
        </p:txBody>
      </p:sp>
      <p:sp>
        <p:nvSpPr>
          <p:cNvPr id="4" name="Titolo 3"/>
          <p:cNvSpPr>
            <a:spLocks noGrp="1"/>
          </p:cNvSpPr>
          <p:nvPr>
            <p:ph type="title"/>
          </p:nvPr>
        </p:nvSpPr>
        <p:spPr/>
        <p:txBody>
          <a:bodyPr/>
          <a:lstStyle/>
          <a:p>
            <a:endParaRPr lang="it-IT" dirty="0"/>
          </a:p>
        </p:txBody>
      </p:sp>
      <p:sp>
        <p:nvSpPr>
          <p:cNvPr id="5" name="Ovale 4"/>
          <p:cNvSpPr/>
          <p:nvPr/>
        </p:nvSpPr>
        <p:spPr>
          <a:xfrm>
            <a:off x="213674" y="2852936"/>
            <a:ext cx="6624736" cy="288032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spcBef>
                <a:spcPts val="0"/>
              </a:spcBef>
              <a:buNone/>
            </a:pPr>
            <a:endParaRPr lang="it-IT" sz="1400" b="1" dirty="0" smtClean="0">
              <a:solidFill>
                <a:srgbClr val="7030A0"/>
              </a:solidFill>
            </a:endParaRPr>
          </a:p>
          <a:p>
            <a:pPr marL="45720" indent="0" algn="ctr">
              <a:spcBef>
                <a:spcPts val="0"/>
              </a:spcBef>
              <a:buNone/>
            </a:pPr>
            <a:endParaRPr lang="it-IT" sz="1400" b="1" dirty="0" smtClean="0">
              <a:solidFill>
                <a:srgbClr val="7030A0"/>
              </a:solidFill>
            </a:endParaRPr>
          </a:p>
          <a:p>
            <a:pPr marL="45720" indent="0" algn="ctr">
              <a:spcBef>
                <a:spcPts val="0"/>
              </a:spcBef>
              <a:buNone/>
            </a:pPr>
            <a:r>
              <a:rPr lang="it-IT" sz="1400" b="1" dirty="0" smtClean="0">
                <a:solidFill>
                  <a:srgbClr val="7030A0"/>
                </a:solidFill>
              </a:rPr>
              <a:t>migliore </a:t>
            </a:r>
            <a:r>
              <a:rPr lang="it-IT" sz="1400" b="1" dirty="0">
                <a:solidFill>
                  <a:srgbClr val="7030A0"/>
                </a:solidFill>
              </a:rPr>
              <a:t>efficacia ed efficienza </a:t>
            </a:r>
            <a:endParaRPr lang="it-IT" sz="1400" b="1" dirty="0" smtClean="0">
              <a:solidFill>
                <a:srgbClr val="7030A0"/>
              </a:solidFill>
            </a:endParaRPr>
          </a:p>
          <a:p>
            <a:pPr marL="45720" indent="0" algn="ctr">
              <a:spcBef>
                <a:spcPts val="0"/>
              </a:spcBef>
              <a:buNone/>
            </a:pPr>
            <a:endParaRPr lang="it-IT" sz="1400" b="1" dirty="0">
              <a:solidFill>
                <a:srgbClr val="7030A0"/>
              </a:solidFill>
            </a:endParaRPr>
          </a:p>
          <a:p>
            <a:pPr marL="45720" indent="0" algn="ctr">
              <a:spcBef>
                <a:spcPts val="0"/>
              </a:spcBef>
              <a:buNone/>
            </a:pPr>
            <a:r>
              <a:rPr lang="it-IT" sz="1400" b="1" dirty="0">
                <a:solidFill>
                  <a:srgbClr val="7030A0"/>
                </a:solidFill>
              </a:rPr>
              <a:t>tempi di esecuzione degli interventi minori </a:t>
            </a:r>
            <a:endParaRPr lang="it-IT" sz="1400" b="1" dirty="0" smtClean="0">
              <a:solidFill>
                <a:srgbClr val="7030A0"/>
              </a:solidFill>
            </a:endParaRPr>
          </a:p>
          <a:p>
            <a:pPr marL="45720" indent="0" algn="ctr">
              <a:spcBef>
                <a:spcPts val="0"/>
              </a:spcBef>
              <a:buNone/>
            </a:pPr>
            <a:endParaRPr lang="it-IT" sz="1400" b="1" dirty="0">
              <a:solidFill>
                <a:srgbClr val="7030A0"/>
              </a:solidFill>
            </a:endParaRPr>
          </a:p>
          <a:p>
            <a:pPr marL="45720" indent="0" algn="ctr">
              <a:spcBef>
                <a:spcPts val="0"/>
              </a:spcBef>
              <a:buNone/>
            </a:pPr>
            <a:r>
              <a:rPr lang="it-IT" sz="1400" b="1" dirty="0">
                <a:solidFill>
                  <a:srgbClr val="7030A0"/>
                </a:solidFill>
              </a:rPr>
              <a:t>maggiore coinvolgimento e soddisfazione degli </a:t>
            </a:r>
            <a:r>
              <a:rPr lang="it-IT" sz="1400" b="1" dirty="0" smtClean="0">
                <a:solidFill>
                  <a:srgbClr val="7030A0"/>
                </a:solidFill>
              </a:rPr>
              <a:t>assegnatari</a:t>
            </a:r>
          </a:p>
          <a:p>
            <a:pPr marL="45720" indent="0" algn="ctr">
              <a:spcBef>
                <a:spcPts val="0"/>
              </a:spcBef>
              <a:buNone/>
            </a:pPr>
            <a:endParaRPr lang="it-IT" sz="1400" b="1" dirty="0">
              <a:solidFill>
                <a:srgbClr val="7030A0"/>
              </a:solidFill>
            </a:endParaRPr>
          </a:p>
          <a:p>
            <a:pPr marL="45720" indent="0" algn="ctr">
              <a:spcBef>
                <a:spcPts val="0"/>
              </a:spcBef>
              <a:buNone/>
            </a:pPr>
            <a:r>
              <a:rPr lang="it-IT" sz="1400" b="1" dirty="0">
                <a:solidFill>
                  <a:srgbClr val="7030A0"/>
                </a:solidFill>
              </a:rPr>
              <a:t>r</a:t>
            </a:r>
            <a:r>
              <a:rPr lang="it-IT" sz="1400" b="1" dirty="0" smtClean="0">
                <a:solidFill>
                  <a:srgbClr val="7030A0"/>
                </a:solidFill>
              </a:rPr>
              <a:t>azionalizzazione della spesa</a:t>
            </a:r>
          </a:p>
          <a:p>
            <a:pPr marL="45720" indent="0" algn="ctr">
              <a:spcBef>
                <a:spcPts val="0"/>
              </a:spcBef>
              <a:buNone/>
            </a:pPr>
            <a:endParaRPr lang="it-IT" sz="1400" b="1" dirty="0">
              <a:solidFill>
                <a:srgbClr val="7030A0"/>
              </a:solidFill>
            </a:endParaRPr>
          </a:p>
          <a:p>
            <a:pPr marL="45720" indent="0" algn="ctr">
              <a:spcBef>
                <a:spcPts val="0"/>
              </a:spcBef>
              <a:buNone/>
            </a:pPr>
            <a:r>
              <a:rPr lang="it-IT" sz="1400" b="1" dirty="0">
                <a:solidFill>
                  <a:srgbClr val="7030A0"/>
                </a:solidFill>
              </a:rPr>
              <a:t>introduzione nella filiera di operatori altrimenti esclusi dagli appalti </a:t>
            </a:r>
          </a:p>
          <a:p>
            <a:pPr marL="45720" indent="0" algn="ctr">
              <a:buNone/>
            </a:pPr>
            <a:endParaRPr lang="it-IT" b="1" dirty="0"/>
          </a:p>
          <a:p>
            <a:endParaRPr lang="it-IT" dirty="0"/>
          </a:p>
        </p:txBody>
      </p:sp>
    </p:spTree>
    <p:extLst>
      <p:ext uri="{BB962C8B-B14F-4D97-AF65-F5344CB8AC3E}">
        <p14:creationId xmlns:p14="http://schemas.microsoft.com/office/powerpoint/2010/main" val="405949473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179512" y="188640"/>
            <a:ext cx="6624736" cy="6480720"/>
          </a:xfrm>
        </p:spPr>
        <p:txBody>
          <a:bodyPr>
            <a:normAutofit fontScale="77500" lnSpcReduction="20000"/>
          </a:bodyPr>
          <a:lstStyle/>
          <a:p>
            <a:pPr marL="45720" lvl="0" indent="0" algn="just">
              <a:buNone/>
            </a:pPr>
            <a:r>
              <a:rPr lang="it-IT" sz="2100" b="1" dirty="0" smtClean="0">
                <a:solidFill>
                  <a:srgbClr val="7030A0"/>
                </a:solidFill>
              </a:rPr>
              <a:t>2.   AMBITO </a:t>
            </a:r>
            <a:r>
              <a:rPr lang="it-IT" sz="2100" b="1" dirty="0">
                <a:solidFill>
                  <a:srgbClr val="7030A0"/>
                </a:solidFill>
              </a:rPr>
              <a:t>NORMATIVO DI RIFERIMENTO</a:t>
            </a:r>
            <a:endParaRPr lang="it-IT" sz="2100" dirty="0">
              <a:solidFill>
                <a:srgbClr val="7030A0"/>
              </a:solidFill>
            </a:endParaRPr>
          </a:p>
          <a:p>
            <a:pPr marL="45720" indent="0" algn="just">
              <a:buNone/>
            </a:pPr>
            <a:r>
              <a:rPr lang="it-IT" sz="1400" dirty="0">
                <a:solidFill>
                  <a:srgbClr val="7030A0"/>
                </a:solidFill>
              </a:rPr>
              <a:t> </a:t>
            </a:r>
          </a:p>
          <a:p>
            <a:pPr marL="45720" indent="0" algn="just">
              <a:lnSpc>
                <a:spcPct val="150000"/>
              </a:lnSpc>
              <a:spcBef>
                <a:spcPts val="0"/>
              </a:spcBef>
              <a:buNone/>
            </a:pPr>
            <a:r>
              <a:rPr lang="it-IT" sz="1400" b="1" i="1" dirty="0">
                <a:solidFill>
                  <a:srgbClr val="7030A0"/>
                </a:solidFill>
              </a:rPr>
              <a:t>LEGGE REGIONALE 3/2010 </a:t>
            </a:r>
            <a:r>
              <a:rPr lang="it-IT" sz="1400" b="1" i="1" dirty="0" smtClean="0">
                <a:solidFill>
                  <a:srgbClr val="7030A0"/>
                </a:solidFill>
              </a:rPr>
              <a:t>smi</a:t>
            </a:r>
          </a:p>
          <a:p>
            <a:pPr marL="45720" indent="0" algn="just">
              <a:lnSpc>
                <a:spcPct val="150000"/>
              </a:lnSpc>
              <a:spcBef>
                <a:spcPts val="0"/>
              </a:spcBef>
              <a:buNone/>
            </a:pPr>
            <a:endParaRPr lang="it-IT" sz="1400" b="1" i="1" dirty="0" smtClean="0">
              <a:solidFill>
                <a:srgbClr val="7030A0"/>
              </a:solidFill>
            </a:endParaRPr>
          </a:p>
          <a:p>
            <a:pPr marL="45720" indent="0" algn="just">
              <a:lnSpc>
                <a:spcPct val="150000"/>
              </a:lnSpc>
              <a:spcBef>
                <a:spcPts val="0"/>
              </a:spcBef>
              <a:buNone/>
            </a:pPr>
            <a:r>
              <a:rPr lang="it-IT" sz="1400" dirty="0" smtClean="0">
                <a:solidFill>
                  <a:srgbClr val="7030A0"/>
                </a:solidFill>
              </a:rPr>
              <a:t>Il </a:t>
            </a:r>
            <a:r>
              <a:rPr lang="it-IT" sz="1400" dirty="0">
                <a:solidFill>
                  <a:srgbClr val="7030A0"/>
                </a:solidFill>
              </a:rPr>
              <a:t>comma 5 dell’art. 22 bis della Legge Regionale 3/2010 prevede che: “</a:t>
            </a:r>
            <a:r>
              <a:rPr lang="it-IT" sz="1400" i="1" dirty="0">
                <a:solidFill>
                  <a:srgbClr val="7030A0"/>
                </a:solidFill>
              </a:rPr>
              <a:t>Gli interventi di auto recupero di cui al comma 6 possono riguardare anche gli alloggi regolarmente occupati ed essere realizzati dagli assegnatari medesimi. Gli enti proprietari o gestori individuano per ciascun alloggio gli interventi indispensabili, stimano i relativi costi e i tempi di esecuzione delle opere</a:t>
            </a:r>
            <a:r>
              <a:rPr lang="it-IT" sz="1400" dirty="0">
                <a:solidFill>
                  <a:srgbClr val="7030A0"/>
                </a:solidFill>
              </a:rPr>
              <a:t>”.</a:t>
            </a:r>
          </a:p>
          <a:p>
            <a:pPr marL="45720" indent="0" algn="just">
              <a:lnSpc>
                <a:spcPct val="150000"/>
              </a:lnSpc>
              <a:spcBef>
                <a:spcPts val="0"/>
              </a:spcBef>
              <a:buNone/>
            </a:pPr>
            <a:r>
              <a:rPr lang="it-IT" sz="1400" b="1" i="1" dirty="0">
                <a:solidFill>
                  <a:srgbClr val="7030A0"/>
                </a:solidFill>
              </a:rPr>
              <a:t> </a:t>
            </a:r>
            <a:endParaRPr lang="it-IT" sz="1400" dirty="0">
              <a:solidFill>
                <a:srgbClr val="7030A0"/>
              </a:solidFill>
            </a:endParaRPr>
          </a:p>
          <a:p>
            <a:pPr marL="45720" indent="0" algn="just">
              <a:lnSpc>
                <a:spcPct val="150000"/>
              </a:lnSpc>
              <a:spcBef>
                <a:spcPts val="0"/>
              </a:spcBef>
              <a:buNone/>
            </a:pPr>
            <a:r>
              <a:rPr lang="it-IT" sz="1400" b="1" i="1" dirty="0">
                <a:solidFill>
                  <a:srgbClr val="7030A0"/>
                </a:solidFill>
              </a:rPr>
              <a:t>Nota tecnica esplicativa della L.R. 6/2015 del </a:t>
            </a:r>
            <a:r>
              <a:rPr lang="it-IT" sz="1400" b="1" i="1" dirty="0" smtClean="0">
                <a:solidFill>
                  <a:srgbClr val="7030A0"/>
                </a:solidFill>
              </a:rPr>
              <a:t>21/12/2015</a:t>
            </a:r>
          </a:p>
          <a:p>
            <a:pPr marL="45720" indent="0" algn="just">
              <a:lnSpc>
                <a:spcPct val="150000"/>
              </a:lnSpc>
              <a:spcBef>
                <a:spcPts val="0"/>
              </a:spcBef>
              <a:buNone/>
            </a:pPr>
            <a:endParaRPr lang="it-IT" sz="1400" b="1" i="1" dirty="0" smtClean="0">
              <a:solidFill>
                <a:srgbClr val="7030A0"/>
              </a:solidFill>
            </a:endParaRPr>
          </a:p>
          <a:p>
            <a:pPr marL="45720" indent="0" algn="just">
              <a:lnSpc>
                <a:spcPct val="150000"/>
              </a:lnSpc>
              <a:spcBef>
                <a:spcPts val="0"/>
              </a:spcBef>
              <a:buNone/>
            </a:pPr>
            <a:r>
              <a:rPr lang="it-IT" sz="1400" i="1" dirty="0" smtClean="0">
                <a:solidFill>
                  <a:srgbClr val="7030A0"/>
                </a:solidFill>
              </a:rPr>
              <a:t>“…</a:t>
            </a:r>
            <a:r>
              <a:rPr lang="it-IT" sz="1400" i="1" dirty="0">
                <a:solidFill>
                  <a:srgbClr val="7030A0"/>
                </a:solidFill>
              </a:rPr>
              <a:t>Gli interventi ammessi devono essere di manutenzione ordinaria (comma 1 art. 3 DPR 380/2001) e non soggetti a comunicazione al Sindaco;</a:t>
            </a:r>
            <a:endParaRPr lang="it-IT" sz="1400" dirty="0">
              <a:solidFill>
                <a:srgbClr val="7030A0"/>
              </a:solidFill>
            </a:endParaRPr>
          </a:p>
          <a:p>
            <a:pPr marL="45720" indent="0" algn="just">
              <a:lnSpc>
                <a:spcPct val="150000"/>
              </a:lnSpc>
              <a:spcBef>
                <a:spcPts val="0"/>
              </a:spcBef>
              <a:buNone/>
            </a:pPr>
            <a:r>
              <a:rPr lang="it-IT" sz="1400" i="1" dirty="0">
                <a:solidFill>
                  <a:srgbClr val="7030A0"/>
                </a:solidFill>
              </a:rPr>
              <a:t>Interventi per il superamento delle barriere architettoniche che non comportino la realizzazione di rampe o di ascensori esterni, ovvero di manufatti che non alterino la sagoma dell’edificio;</a:t>
            </a:r>
            <a:endParaRPr lang="it-IT" sz="1400" dirty="0">
              <a:solidFill>
                <a:srgbClr val="7030A0"/>
              </a:solidFill>
            </a:endParaRPr>
          </a:p>
          <a:p>
            <a:pPr marL="45720" indent="0" algn="just">
              <a:lnSpc>
                <a:spcPct val="150000"/>
              </a:lnSpc>
              <a:spcBef>
                <a:spcPts val="0"/>
              </a:spcBef>
              <a:buNone/>
            </a:pPr>
            <a:r>
              <a:rPr lang="it-IT" sz="1400" i="1" dirty="0">
                <a:solidFill>
                  <a:srgbClr val="7030A0"/>
                </a:solidFill>
              </a:rPr>
              <a:t>Il costo massimo degli interventi non può essere superiore a 7.000 €. </a:t>
            </a:r>
            <a:endParaRPr lang="it-IT" sz="1400" dirty="0">
              <a:solidFill>
                <a:srgbClr val="7030A0"/>
              </a:solidFill>
            </a:endParaRPr>
          </a:p>
          <a:p>
            <a:pPr marL="45720" indent="0" algn="just">
              <a:lnSpc>
                <a:spcPct val="150000"/>
              </a:lnSpc>
              <a:spcBef>
                <a:spcPts val="0"/>
              </a:spcBef>
              <a:buNone/>
            </a:pPr>
            <a:r>
              <a:rPr lang="it-IT" sz="1400" i="1" dirty="0">
                <a:solidFill>
                  <a:srgbClr val="7030A0"/>
                </a:solidFill>
              </a:rPr>
              <a:t>L’importo riconosciuto agli assegnatari per i lavori eseguiti non può essere superiore al  50% del costo sostenuto.</a:t>
            </a:r>
            <a:endParaRPr lang="it-IT" sz="1400" dirty="0">
              <a:solidFill>
                <a:srgbClr val="7030A0"/>
              </a:solidFill>
            </a:endParaRPr>
          </a:p>
          <a:p>
            <a:pPr marL="45720" indent="0" algn="just">
              <a:lnSpc>
                <a:spcPct val="150000"/>
              </a:lnSpc>
              <a:spcBef>
                <a:spcPts val="0"/>
              </a:spcBef>
              <a:buNone/>
            </a:pPr>
            <a:r>
              <a:rPr lang="it-IT" sz="1400" i="1" dirty="0">
                <a:solidFill>
                  <a:srgbClr val="7030A0"/>
                </a:solidFill>
              </a:rPr>
              <a:t>I lavori devono essere ascrivibili a semplici lavori di manutenzione ordinaria che non comportano lavori edili o di ingegneria civile per i quali non si configura, ne la condizione di cantiere temporaneo o mobile, ne la responsabilità del committente di cui al D.Lgs. 81/08 e s.m.i..</a:t>
            </a:r>
            <a:endParaRPr lang="it-IT" sz="1400" dirty="0">
              <a:solidFill>
                <a:srgbClr val="7030A0"/>
              </a:solidFill>
            </a:endParaRPr>
          </a:p>
          <a:p>
            <a:pPr marL="45720" indent="0" algn="just">
              <a:lnSpc>
                <a:spcPct val="150000"/>
              </a:lnSpc>
              <a:spcBef>
                <a:spcPts val="0"/>
              </a:spcBef>
              <a:buNone/>
            </a:pPr>
            <a:r>
              <a:rPr lang="it-IT" sz="1400" i="1" dirty="0">
                <a:solidFill>
                  <a:srgbClr val="7030A0"/>
                </a:solidFill>
              </a:rPr>
              <a:t>Occorre dare adeguata informazione e predisporre idonee forme di accompagnamento all’utenza…”.</a:t>
            </a:r>
            <a:endParaRPr lang="it-IT" sz="1400" dirty="0">
              <a:solidFill>
                <a:srgbClr val="7030A0"/>
              </a:solidFill>
            </a:endParaRPr>
          </a:p>
          <a:p>
            <a:pPr marL="45720" indent="0" algn="just">
              <a:buNone/>
            </a:pPr>
            <a:r>
              <a:rPr lang="it-IT" sz="1400" i="1" dirty="0">
                <a:solidFill>
                  <a:srgbClr val="7030A0"/>
                </a:solidFill>
              </a:rPr>
              <a:t> </a:t>
            </a:r>
            <a:endParaRPr lang="it-IT" sz="1400" dirty="0">
              <a:solidFill>
                <a:srgbClr val="7030A0"/>
              </a:solidFill>
            </a:endParaRPr>
          </a:p>
          <a:p>
            <a:pPr marL="45720" lvl="0" indent="0" algn="just">
              <a:lnSpc>
                <a:spcPct val="170000"/>
              </a:lnSpc>
              <a:buClr>
                <a:srgbClr val="002060"/>
              </a:buClr>
              <a:buNone/>
            </a:pPr>
            <a:endParaRPr lang="it-IT" sz="1200" dirty="0">
              <a:solidFill>
                <a:srgbClr val="7030A0"/>
              </a:solidFill>
              <a:ea typeface="Calibri"/>
              <a:cs typeface="Times New Roman"/>
            </a:endParaRPr>
          </a:p>
        </p:txBody>
      </p:sp>
      <p:pic>
        <p:nvPicPr>
          <p:cNvPr id="8" name="Picture 2" descr="C:\Users\lbalocco\Desktop\Logo(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04664"/>
            <a:ext cx="1181193" cy="48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78524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179512" y="188640"/>
            <a:ext cx="6696744" cy="6552728"/>
          </a:xfrm>
        </p:spPr>
        <p:txBody>
          <a:bodyPr>
            <a:normAutofit/>
          </a:bodyPr>
          <a:lstStyle/>
          <a:p>
            <a:pPr marL="45720" indent="0" algn="just">
              <a:buNone/>
            </a:pPr>
            <a:r>
              <a:rPr lang="it-IT" sz="1200" b="1" i="1" dirty="0" smtClean="0">
                <a:solidFill>
                  <a:srgbClr val="7030A0"/>
                </a:solidFill>
              </a:rPr>
              <a:t>Regolamento </a:t>
            </a:r>
            <a:r>
              <a:rPr lang="it-IT" sz="1200" b="1" i="1" dirty="0">
                <a:solidFill>
                  <a:srgbClr val="7030A0"/>
                </a:solidFill>
              </a:rPr>
              <a:t>per la locazione e l’uso degli alloggi (deliberazione ATC n. 4/2018</a:t>
            </a:r>
            <a:r>
              <a:rPr lang="it-IT" sz="1500" b="1" i="1" dirty="0" smtClean="0">
                <a:solidFill>
                  <a:srgbClr val="7030A0"/>
                </a:solidFill>
              </a:rPr>
              <a:t>)</a:t>
            </a:r>
          </a:p>
          <a:p>
            <a:pPr marL="45720" indent="0" algn="just">
              <a:buNone/>
            </a:pPr>
            <a:endParaRPr lang="it-IT" sz="1500" dirty="0">
              <a:solidFill>
                <a:srgbClr val="7030A0"/>
              </a:solidFill>
            </a:endParaRPr>
          </a:p>
          <a:p>
            <a:pPr marL="0" indent="0" algn="just">
              <a:spcBef>
                <a:spcPts val="0"/>
              </a:spcBef>
              <a:buNone/>
            </a:pPr>
            <a:r>
              <a:rPr lang="it-IT" sz="1500" i="1" dirty="0">
                <a:solidFill>
                  <a:srgbClr val="7030A0"/>
                </a:solidFill>
              </a:rPr>
              <a:t>Interventi a carico dell’ATC (art. 6 parte):</a:t>
            </a:r>
            <a:endParaRPr lang="it-IT" sz="1500" dirty="0">
              <a:solidFill>
                <a:srgbClr val="7030A0"/>
              </a:solidFill>
            </a:endParaRPr>
          </a:p>
          <a:p>
            <a:pPr marL="0" indent="0" algn="just">
              <a:spcBef>
                <a:spcPts val="0"/>
              </a:spcBef>
              <a:buNone/>
            </a:pPr>
            <a:endParaRPr lang="it-IT" sz="1500" i="1" dirty="0" smtClean="0">
              <a:solidFill>
                <a:srgbClr val="7030A0"/>
              </a:solidFill>
            </a:endParaRPr>
          </a:p>
          <a:p>
            <a:pPr marL="0" indent="0" algn="just">
              <a:lnSpc>
                <a:spcPct val="150000"/>
              </a:lnSpc>
              <a:spcBef>
                <a:spcPts val="0"/>
              </a:spcBef>
              <a:buNone/>
            </a:pPr>
            <a:r>
              <a:rPr lang="it-IT" sz="1200" i="1" dirty="0" smtClean="0">
                <a:solidFill>
                  <a:srgbClr val="7030A0"/>
                </a:solidFill>
              </a:rPr>
              <a:t>L’esatta </a:t>
            </a:r>
            <a:r>
              <a:rPr lang="it-IT" sz="1200" i="1" dirty="0">
                <a:solidFill>
                  <a:srgbClr val="7030A0"/>
                </a:solidFill>
              </a:rPr>
              <a:t>elencazione degli interventi a carico della proprietà e a carico dell’utenza è descritta nell’allegato “Ripartizione delle spese manutentive” che costituisce parte integrante del presente Regolamento.</a:t>
            </a:r>
            <a:endParaRPr lang="it-IT" sz="1200" dirty="0">
              <a:solidFill>
                <a:srgbClr val="7030A0"/>
              </a:solidFill>
            </a:endParaRPr>
          </a:p>
          <a:p>
            <a:pPr marL="0" indent="0" algn="just">
              <a:lnSpc>
                <a:spcPct val="150000"/>
              </a:lnSpc>
              <a:spcBef>
                <a:spcPts val="0"/>
              </a:spcBef>
              <a:buNone/>
            </a:pPr>
            <a:r>
              <a:rPr lang="it-IT" sz="1200" dirty="0">
                <a:solidFill>
                  <a:srgbClr val="7030A0"/>
                </a:solidFill>
              </a:rPr>
              <a:t>Escludendo pertanto gli interventi che - per regolamento - sono già a carico degli inquilini, occorre valutare, tra quelli a carico della proprietà, quali possono essere realizzati a cura degli assegnatari in autorecupero, secondo il nuovo </a:t>
            </a:r>
            <a:r>
              <a:rPr lang="it-IT" sz="1200" dirty="0" smtClean="0">
                <a:solidFill>
                  <a:srgbClr val="7030A0"/>
                </a:solidFill>
              </a:rPr>
              <a:t>disposto normativo regionale.</a:t>
            </a:r>
          </a:p>
          <a:p>
            <a:pPr marL="0" indent="0" algn="just">
              <a:lnSpc>
                <a:spcPct val="150000"/>
              </a:lnSpc>
              <a:spcBef>
                <a:spcPts val="0"/>
              </a:spcBef>
              <a:buNone/>
            </a:pPr>
            <a:endParaRPr lang="it-IT" sz="1200" dirty="0">
              <a:solidFill>
                <a:srgbClr val="7030A0"/>
              </a:solidFill>
              <a:ea typeface="Calibri"/>
              <a:cs typeface="Times New Roman"/>
            </a:endParaRPr>
          </a:p>
        </p:txBody>
      </p:sp>
      <p:pic>
        <p:nvPicPr>
          <p:cNvPr id="8" name="Picture 2" descr="C:\Users\lbalocco\Desktop\Logo(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04664"/>
            <a:ext cx="1181193" cy="4833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72" y="3995687"/>
            <a:ext cx="5328592" cy="2131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63653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179512" y="188640"/>
            <a:ext cx="6696744" cy="6480720"/>
          </a:xfrm>
        </p:spPr>
        <p:txBody>
          <a:bodyPr>
            <a:normAutofit/>
          </a:bodyPr>
          <a:lstStyle/>
          <a:p>
            <a:pPr marL="0" lvl="0" indent="0" algn="just">
              <a:lnSpc>
                <a:spcPct val="110000"/>
              </a:lnSpc>
              <a:spcBef>
                <a:spcPts val="0"/>
              </a:spcBef>
              <a:buNone/>
            </a:pPr>
            <a:r>
              <a:rPr lang="it-IT" sz="1500" b="1" dirty="0" smtClean="0">
                <a:solidFill>
                  <a:srgbClr val="7030A0"/>
                </a:solidFill>
              </a:rPr>
              <a:t>3. DATI </a:t>
            </a:r>
            <a:r>
              <a:rPr lang="it-IT" sz="1500" b="1" dirty="0">
                <a:solidFill>
                  <a:srgbClr val="7030A0"/>
                </a:solidFill>
              </a:rPr>
              <a:t>QUANTITATIVI RELATIVI ALL’ATTIVITA’ MANUTENTIVA</a:t>
            </a:r>
            <a:r>
              <a:rPr lang="it-IT" sz="1500" b="1" dirty="0" smtClean="0">
                <a:solidFill>
                  <a:srgbClr val="7030A0"/>
                </a:solidFill>
              </a:rPr>
              <a:t>:</a:t>
            </a:r>
          </a:p>
          <a:p>
            <a:pPr marL="0" lvl="0" indent="0" algn="just">
              <a:lnSpc>
                <a:spcPct val="110000"/>
              </a:lnSpc>
              <a:spcBef>
                <a:spcPts val="0"/>
              </a:spcBef>
              <a:buNone/>
            </a:pPr>
            <a:r>
              <a:rPr lang="it-IT" sz="1500" b="1" dirty="0" smtClean="0">
                <a:solidFill>
                  <a:srgbClr val="7030A0"/>
                </a:solidFill>
              </a:rPr>
              <a:t>    SCENARIO </a:t>
            </a:r>
            <a:r>
              <a:rPr lang="it-IT" sz="1500" b="1" dirty="0">
                <a:solidFill>
                  <a:srgbClr val="7030A0"/>
                </a:solidFill>
              </a:rPr>
              <a:t>ATTUALE</a:t>
            </a:r>
            <a:endParaRPr lang="it-IT" sz="1500" dirty="0">
              <a:solidFill>
                <a:srgbClr val="7030A0"/>
              </a:solidFill>
            </a:endParaRPr>
          </a:p>
          <a:p>
            <a:pPr marL="0" indent="0" algn="just">
              <a:lnSpc>
                <a:spcPct val="110000"/>
              </a:lnSpc>
              <a:spcBef>
                <a:spcPts val="0"/>
              </a:spcBef>
              <a:buNone/>
            </a:pPr>
            <a:endParaRPr lang="it-IT" sz="1500" b="1" dirty="0">
              <a:solidFill>
                <a:srgbClr val="7030A0"/>
              </a:solidFill>
            </a:endParaRPr>
          </a:p>
          <a:p>
            <a:pPr marL="0" indent="0" algn="just">
              <a:lnSpc>
                <a:spcPct val="110000"/>
              </a:lnSpc>
              <a:spcBef>
                <a:spcPts val="0"/>
              </a:spcBef>
              <a:buNone/>
            </a:pPr>
            <a:r>
              <a:rPr lang="it-IT" sz="1600" dirty="0" smtClean="0">
                <a:solidFill>
                  <a:srgbClr val="7030A0"/>
                </a:solidFill>
              </a:rPr>
              <a:t>ATC </a:t>
            </a:r>
            <a:r>
              <a:rPr lang="it-IT" sz="1600" dirty="0">
                <a:solidFill>
                  <a:srgbClr val="7030A0"/>
                </a:solidFill>
              </a:rPr>
              <a:t>gestisce 31.909 alloggi</a:t>
            </a:r>
            <a:r>
              <a:rPr lang="it-IT" sz="1600" dirty="0" smtClean="0">
                <a:solidFill>
                  <a:srgbClr val="7030A0"/>
                </a:solidFill>
              </a:rPr>
              <a:t>:</a:t>
            </a:r>
          </a:p>
          <a:p>
            <a:pPr marL="0" indent="0" algn="just">
              <a:lnSpc>
                <a:spcPct val="110000"/>
              </a:lnSpc>
              <a:spcBef>
                <a:spcPts val="0"/>
              </a:spcBef>
              <a:buNone/>
            </a:pPr>
            <a:endParaRPr lang="it-IT" sz="1600" dirty="0">
              <a:solidFill>
                <a:srgbClr val="7030A0"/>
              </a:solidFill>
            </a:endParaRPr>
          </a:p>
          <a:p>
            <a:pPr marL="0" algn="just">
              <a:lnSpc>
                <a:spcPct val="110000"/>
              </a:lnSpc>
              <a:spcBef>
                <a:spcPts val="0"/>
              </a:spcBef>
            </a:pPr>
            <a:r>
              <a:rPr lang="it-IT" sz="1600" dirty="0">
                <a:solidFill>
                  <a:srgbClr val="7030A0"/>
                </a:solidFill>
              </a:rPr>
              <a:t>29.695 alloggi di proprietà di Atc e degli Enti gestiti</a:t>
            </a:r>
            <a:r>
              <a:rPr lang="it-IT" sz="1600" dirty="0" smtClean="0">
                <a:solidFill>
                  <a:srgbClr val="7030A0"/>
                </a:solidFill>
              </a:rPr>
              <a:t>;</a:t>
            </a:r>
          </a:p>
          <a:p>
            <a:pPr marL="0" indent="0" algn="just">
              <a:lnSpc>
                <a:spcPct val="110000"/>
              </a:lnSpc>
              <a:spcBef>
                <a:spcPts val="0"/>
              </a:spcBef>
              <a:buNone/>
            </a:pPr>
            <a:endParaRPr lang="it-IT" sz="1600" dirty="0">
              <a:solidFill>
                <a:srgbClr val="7030A0"/>
              </a:solidFill>
            </a:endParaRPr>
          </a:p>
          <a:p>
            <a:pPr marL="0" algn="just">
              <a:lnSpc>
                <a:spcPct val="110000"/>
              </a:lnSpc>
              <a:spcBef>
                <a:spcPts val="0"/>
              </a:spcBef>
            </a:pPr>
            <a:r>
              <a:rPr lang="it-IT" sz="1600" dirty="0">
                <a:solidFill>
                  <a:srgbClr val="7030A0"/>
                </a:solidFill>
              </a:rPr>
              <a:t>2.214 unità immobiliari vendute, inserite in condomini amministrati.</a:t>
            </a:r>
          </a:p>
          <a:p>
            <a:pPr marL="0" indent="0" algn="just">
              <a:lnSpc>
                <a:spcPct val="110000"/>
              </a:lnSpc>
              <a:spcBef>
                <a:spcPts val="0"/>
              </a:spcBef>
              <a:buNone/>
            </a:pPr>
            <a:endParaRPr lang="it-IT" sz="1600" dirty="0">
              <a:solidFill>
                <a:srgbClr val="7030A0"/>
              </a:solidFill>
            </a:endParaRPr>
          </a:p>
          <a:p>
            <a:pPr marL="0" indent="0" algn="just">
              <a:lnSpc>
                <a:spcPct val="110000"/>
              </a:lnSpc>
              <a:spcBef>
                <a:spcPts val="0"/>
              </a:spcBef>
              <a:buNone/>
            </a:pPr>
            <a:r>
              <a:rPr lang="it-IT" sz="1600" dirty="0">
                <a:solidFill>
                  <a:srgbClr val="7030A0"/>
                </a:solidFill>
              </a:rPr>
              <a:t>Per inquadrare lo scenario attuale delle attività manutentive di Atc del Piemonte Centrale a livello quantitativo, di seguito si forniscono alcuni indicatori concernenti i valori di riferimento relativi alla  dimensione numerica e territoriale degli interventi eseguiti nel triennio oggetto di osservazione</a:t>
            </a:r>
            <a:r>
              <a:rPr lang="it-IT" sz="1600" dirty="0" smtClean="0">
                <a:solidFill>
                  <a:srgbClr val="7030A0"/>
                </a:solidFill>
              </a:rPr>
              <a:t>.</a:t>
            </a:r>
          </a:p>
          <a:p>
            <a:pPr marL="0" indent="0" algn="just">
              <a:lnSpc>
                <a:spcPct val="110000"/>
              </a:lnSpc>
              <a:spcBef>
                <a:spcPts val="0"/>
              </a:spcBef>
              <a:buNone/>
            </a:pPr>
            <a:endParaRPr lang="it-IT" sz="1600" dirty="0">
              <a:solidFill>
                <a:srgbClr val="7030A0"/>
              </a:solidFill>
            </a:endParaRPr>
          </a:p>
          <a:p>
            <a:pPr marL="0" indent="0" algn="just">
              <a:lnSpc>
                <a:spcPct val="110000"/>
              </a:lnSpc>
              <a:spcBef>
                <a:spcPts val="0"/>
              </a:spcBef>
              <a:buNone/>
            </a:pPr>
            <a:r>
              <a:rPr lang="it-IT" sz="1600" dirty="0">
                <a:solidFill>
                  <a:srgbClr val="7030A0"/>
                </a:solidFill>
              </a:rPr>
              <a:t>Lo scopo ulteriore è l’analisi  della tipologia di interventi manutentivi per individuare quelli maggiormente ricorrenti e, quindi, interessanti da inserire nel progetto pilota</a:t>
            </a:r>
            <a:r>
              <a:rPr lang="it-IT" sz="1600" dirty="0" smtClean="0">
                <a:solidFill>
                  <a:srgbClr val="7030A0"/>
                </a:solidFill>
              </a:rPr>
              <a:t>.</a:t>
            </a:r>
          </a:p>
          <a:p>
            <a:pPr marL="0" indent="0" algn="just">
              <a:lnSpc>
                <a:spcPct val="110000"/>
              </a:lnSpc>
              <a:spcBef>
                <a:spcPts val="0"/>
              </a:spcBef>
              <a:buNone/>
            </a:pPr>
            <a:endParaRPr lang="it-IT" sz="1600" dirty="0">
              <a:solidFill>
                <a:srgbClr val="7030A0"/>
              </a:solidFill>
            </a:endParaRPr>
          </a:p>
          <a:p>
            <a:pPr marL="45720" indent="0">
              <a:buNone/>
            </a:pPr>
            <a:r>
              <a:rPr lang="it-IT" sz="900" dirty="0" smtClean="0">
                <a:solidFill>
                  <a:srgbClr val="7030A0"/>
                </a:solidFill>
              </a:rPr>
              <a:t>* Dati riferiti al 31/12/2017</a:t>
            </a:r>
            <a:endParaRPr lang="it-IT" sz="900" dirty="0">
              <a:solidFill>
                <a:srgbClr val="7030A0"/>
              </a:solidFill>
            </a:endParaRPr>
          </a:p>
        </p:txBody>
      </p:sp>
      <p:pic>
        <p:nvPicPr>
          <p:cNvPr id="8" name="Picture 2" descr="C:\Users\lbalocco\Desktop\Logo(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04664"/>
            <a:ext cx="1181193" cy="48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09101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179512" y="188640"/>
            <a:ext cx="6480720" cy="6480720"/>
          </a:xfrm>
        </p:spPr>
        <p:txBody>
          <a:bodyPr>
            <a:normAutofit/>
          </a:bodyPr>
          <a:lstStyle/>
          <a:p>
            <a:pPr marL="45720" lvl="1" indent="0" algn="just">
              <a:spcBef>
                <a:spcPts val="0"/>
              </a:spcBef>
              <a:buClr>
                <a:schemeClr val="accent1"/>
              </a:buClr>
              <a:buNone/>
            </a:pPr>
            <a:endParaRPr lang="it-IT" sz="1600" spc="150" dirty="0" smtClean="0">
              <a:solidFill>
                <a:srgbClr val="7030A0"/>
              </a:solidFill>
              <a:latin typeface="+mj-lt"/>
            </a:endParaRPr>
          </a:p>
          <a:p>
            <a:pPr marL="45720" lvl="1" indent="0" algn="just">
              <a:spcBef>
                <a:spcPts val="0"/>
              </a:spcBef>
              <a:buClr>
                <a:schemeClr val="accent1"/>
              </a:buClr>
              <a:buNone/>
            </a:pPr>
            <a:r>
              <a:rPr lang="it-IT" sz="1600" spc="150" dirty="0" smtClean="0">
                <a:solidFill>
                  <a:srgbClr val="7030A0"/>
                </a:solidFill>
                <a:latin typeface="+mj-lt"/>
              </a:rPr>
              <a:t>Per </a:t>
            </a:r>
            <a:r>
              <a:rPr lang="it-IT" sz="1600" spc="150" dirty="0">
                <a:solidFill>
                  <a:srgbClr val="7030A0"/>
                </a:solidFill>
                <a:latin typeface="+mj-lt"/>
              </a:rPr>
              <a:t>sviluppare il progetto si è esaminato lo scenario dell’ultimo triennio 2015/2017</a:t>
            </a:r>
            <a:r>
              <a:rPr lang="it-IT" sz="1600" spc="150" dirty="0" smtClean="0">
                <a:solidFill>
                  <a:srgbClr val="7030A0"/>
                </a:solidFill>
                <a:latin typeface="+mj-lt"/>
              </a:rPr>
              <a:t>.</a:t>
            </a:r>
            <a:endParaRPr lang="it-IT" sz="1600" dirty="0" smtClean="0">
              <a:solidFill>
                <a:srgbClr val="7030A0"/>
              </a:solidFill>
            </a:endParaRPr>
          </a:p>
          <a:p>
            <a:pPr marL="45720" indent="0" algn="just">
              <a:lnSpc>
                <a:spcPct val="110000"/>
              </a:lnSpc>
              <a:spcBef>
                <a:spcPts val="0"/>
              </a:spcBef>
              <a:buNone/>
            </a:pPr>
            <a:endParaRPr lang="it-IT" sz="1600" dirty="0" smtClean="0">
              <a:solidFill>
                <a:srgbClr val="7030A0"/>
              </a:solidFill>
            </a:endParaRPr>
          </a:p>
          <a:p>
            <a:pPr marL="45720" indent="0" algn="just">
              <a:lnSpc>
                <a:spcPct val="110000"/>
              </a:lnSpc>
              <a:spcBef>
                <a:spcPts val="0"/>
              </a:spcBef>
              <a:buNone/>
            </a:pPr>
            <a:endParaRPr lang="it-IT" sz="1600" dirty="0" smtClean="0">
              <a:solidFill>
                <a:srgbClr val="7030A0"/>
              </a:solidFill>
            </a:endParaRPr>
          </a:p>
          <a:p>
            <a:pPr marL="45720" indent="0" algn="just">
              <a:lnSpc>
                <a:spcPct val="110000"/>
              </a:lnSpc>
              <a:spcBef>
                <a:spcPts val="0"/>
              </a:spcBef>
              <a:buNone/>
            </a:pPr>
            <a:endParaRPr lang="it-IT" sz="1600" dirty="0">
              <a:solidFill>
                <a:srgbClr val="7030A0"/>
              </a:solidFill>
            </a:endParaRPr>
          </a:p>
          <a:p>
            <a:pPr marL="45720" indent="0" algn="just">
              <a:lnSpc>
                <a:spcPct val="110000"/>
              </a:lnSpc>
              <a:spcBef>
                <a:spcPts val="0"/>
              </a:spcBef>
              <a:buNone/>
            </a:pPr>
            <a:endParaRPr lang="it-IT" sz="1600" dirty="0" smtClean="0">
              <a:solidFill>
                <a:srgbClr val="7030A0"/>
              </a:solidFill>
            </a:endParaRPr>
          </a:p>
          <a:p>
            <a:pPr marL="45720" indent="0" algn="just">
              <a:lnSpc>
                <a:spcPct val="110000"/>
              </a:lnSpc>
              <a:spcBef>
                <a:spcPts val="0"/>
              </a:spcBef>
              <a:buNone/>
            </a:pPr>
            <a:endParaRPr lang="it-IT" sz="1600" dirty="0">
              <a:solidFill>
                <a:srgbClr val="7030A0"/>
              </a:solidFill>
            </a:endParaRPr>
          </a:p>
          <a:p>
            <a:pPr marL="45720" indent="0" algn="just">
              <a:lnSpc>
                <a:spcPct val="110000"/>
              </a:lnSpc>
              <a:spcBef>
                <a:spcPts val="0"/>
              </a:spcBef>
              <a:buNone/>
            </a:pPr>
            <a:endParaRPr lang="it-IT" sz="1600" dirty="0" smtClean="0">
              <a:solidFill>
                <a:srgbClr val="7030A0"/>
              </a:solidFill>
            </a:endParaRPr>
          </a:p>
          <a:p>
            <a:pPr marL="45720" indent="0" algn="just">
              <a:lnSpc>
                <a:spcPct val="110000"/>
              </a:lnSpc>
              <a:spcBef>
                <a:spcPts val="0"/>
              </a:spcBef>
              <a:buNone/>
            </a:pPr>
            <a:endParaRPr lang="it-IT" sz="1600" dirty="0">
              <a:solidFill>
                <a:srgbClr val="7030A0"/>
              </a:solidFill>
            </a:endParaRPr>
          </a:p>
          <a:p>
            <a:pPr marL="45720" indent="0" algn="just">
              <a:lnSpc>
                <a:spcPct val="110000"/>
              </a:lnSpc>
              <a:spcBef>
                <a:spcPts val="0"/>
              </a:spcBef>
              <a:buNone/>
            </a:pPr>
            <a:endParaRPr lang="it-IT" sz="1600" dirty="0" smtClean="0">
              <a:solidFill>
                <a:srgbClr val="7030A0"/>
              </a:solidFill>
            </a:endParaRPr>
          </a:p>
          <a:p>
            <a:pPr marL="45720" indent="0" algn="just">
              <a:lnSpc>
                <a:spcPct val="110000"/>
              </a:lnSpc>
              <a:spcBef>
                <a:spcPts val="0"/>
              </a:spcBef>
              <a:buNone/>
            </a:pPr>
            <a:endParaRPr lang="it-IT" sz="1600" dirty="0">
              <a:solidFill>
                <a:srgbClr val="7030A0"/>
              </a:solidFill>
            </a:endParaRPr>
          </a:p>
          <a:p>
            <a:pPr marL="45720" indent="0" algn="just">
              <a:lnSpc>
                <a:spcPct val="110000"/>
              </a:lnSpc>
              <a:spcBef>
                <a:spcPts val="0"/>
              </a:spcBef>
              <a:buNone/>
            </a:pPr>
            <a:endParaRPr lang="it-IT" sz="1600" dirty="0" smtClean="0">
              <a:solidFill>
                <a:srgbClr val="7030A0"/>
              </a:solidFill>
            </a:endParaRPr>
          </a:p>
          <a:p>
            <a:pPr marL="45720" indent="0" algn="just">
              <a:lnSpc>
                <a:spcPct val="110000"/>
              </a:lnSpc>
              <a:spcBef>
                <a:spcPts val="0"/>
              </a:spcBef>
              <a:buNone/>
            </a:pPr>
            <a:endParaRPr lang="it-IT" sz="1600" dirty="0" smtClean="0">
              <a:solidFill>
                <a:srgbClr val="7030A0"/>
              </a:solidFill>
            </a:endParaRPr>
          </a:p>
          <a:p>
            <a:pPr marL="45720" indent="0" algn="just">
              <a:spcBef>
                <a:spcPts val="0"/>
              </a:spcBef>
              <a:buNone/>
            </a:pPr>
            <a:endParaRPr lang="it-IT" sz="1600" dirty="0" smtClean="0">
              <a:solidFill>
                <a:srgbClr val="7030A0"/>
              </a:solidFill>
            </a:endParaRPr>
          </a:p>
          <a:p>
            <a:pPr marL="45720" indent="0" algn="just">
              <a:spcBef>
                <a:spcPts val="0"/>
              </a:spcBef>
              <a:buNone/>
            </a:pPr>
            <a:endParaRPr lang="it-IT" sz="1600" dirty="0">
              <a:solidFill>
                <a:srgbClr val="7030A0"/>
              </a:solidFill>
            </a:endParaRPr>
          </a:p>
          <a:p>
            <a:pPr marL="45720" indent="0" algn="just">
              <a:spcBef>
                <a:spcPts val="0"/>
              </a:spcBef>
              <a:buNone/>
            </a:pPr>
            <a:r>
              <a:rPr lang="it-IT" sz="1600" dirty="0" smtClean="0">
                <a:solidFill>
                  <a:srgbClr val="7030A0"/>
                </a:solidFill>
              </a:rPr>
              <a:t>Il </a:t>
            </a:r>
            <a:r>
              <a:rPr lang="it-IT" sz="1600" dirty="0">
                <a:solidFill>
                  <a:srgbClr val="7030A0"/>
                </a:solidFill>
              </a:rPr>
              <a:t>64.67%  di tale </a:t>
            </a:r>
            <a:r>
              <a:rPr lang="it-IT" sz="1600" dirty="0" smtClean="0">
                <a:solidFill>
                  <a:srgbClr val="7030A0"/>
                </a:solidFill>
              </a:rPr>
              <a:t>costo </a:t>
            </a:r>
            <a:r>
              <a:rPr lang="it-IT" sz="1600" dirty="0">
                <a:solidFill>
                  <a:srgbClr val="7030A0"/>
                </a:solidFill>
              </a:rPr>
              <a:t>è rappresentato </a:t>
            </a:r>
            <a:r>
              <a:rPr lang="it-IT" sz="1600" dirty="0" smtClean="0">
                <a:solidFill>
                  <a:srgbClr val="7030A0"/>
                </a:solidFill>
              </a:rPr>
              <a:t>da </a:t>
            </a:r>
            <a:r>
              <a:rPr lang="it-IT" sz="1600" dirty="0">
                <a:solidFill>
                  <a:srgbClr val="7030A0"/>
                </a:solidFill>
              </a:rPr>
              <a:t>interventi che </a:t>
            </a:r>
            <a:r>
              <a:rPr lang="it-IT" sz="1600" dirty="0" smtClean="0">
                <a:solidFill>
                  <a:srgbClr val="7030A0"/>
                </a:solidFill>
              </a:rPr>
              <a:t>potenzialmente potrebbero essere oggetto di autorecupero.</a:t>
            </a:r>
          </a:p>
          <a:p>
            <a:pPr marL="45720" indent="0" algn="just">
              <a:lnSpc>
                <a:spcPct val="110000"/>
              </a:lnSpc>
              <a:spcBef>
                <a:spcPts val="0"/>
              </a:spcBef>
              <a:buNone/>
            </a:pPr>
            <a:endParaRPr lang="it-IT" sz="1600" dirty="0" smtClean="0">
              <a:solidFill>
                <a:srgbClr val="7030A0"/>
              </a:solidFill>
            </a:endParaRPr>
          </a:p>
          <a:p>
            <a:pPr marL="45720" indent="0">
              <a:lnSpc>
                <a:spcPct val="150000"/>
              </a:lnSpc>
              <a:spcBef>
                <a:spcPts val="0"/>
              </a:spcBef>
              <a:buNone/>
            </a:pPr>
            <a:r>
              <a:rPr lang="it-IT" dirty="0"/>
              <a:t> </a:t>
            </a:r>
          </a:p>
        </p:txBody>
      </p:sp>
      <p:pic>
        <p:nvPicPr>
          <p:cNvPr id="8" name="Picture 2" descr="C:\Users\lbalocco\Desktop\Logo(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04664"/>
            <a:ext cx="1181193" cy="4833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la 1"/>
          <p:cNvGraphicFramePr>
            <a:graphicFrameLocks noGrp="1"/>
          </p:cNvGraphicFramePr>
          <p:nvPr>
            <p:extLst>
              <p:ext uri="{D42A27DB-BD31-4B8C-83A1-F6EECF244321}">
                <p14:modId xmlns:p14="http://schemas.microsoft.com/office/powerpoint/2010/main" val="539805425"/>
              </p:ext>
            </p:extLst>
          </p:nvPr>
        </p:nvGraphicFramePr>
        <p:xfrm>
          <a:off x="539552" y="1124744"/>
          <a:ext cx="5688632" cy="2696305"/>
        </p:xfrm>
        <a:graphic>
          <a:graphicData uri="http://schemas.openxmlformats.org/drawingml/2006/table">
            <a:tbl>
              <a:tblPr firstRow="1" firstCol="1" bandRow="1">
                <a:tableStyleId>{2D5ABB26-0587-4C30-8999-92F81FD0307C}</a:tableStyleId>
              </a:tblPr>
              <a:tblGrid>
                <a:gridCol w="2630506"/>
                <a:gridCol w="1382204"/>
                <a:gridCol w="1675922"/>
              </a:tblGrid>
              <a:tr h="361816">
                <a:tc gridSpan="3">
                  <a:txBody>
                    <a:bodyPr/>
                    <a:lstStyle/>
                    <a:p>
                      <a:pPr algn="ctr" rtl="0" fontAlgn="ctr"/>
                      <a:r>
                        <a:rPr lang="it-IT" sz="1200" b="0" u="none" strike="noStrike" dirty="0">
                          <a:ln>
                            <a:solidFill>
                              <a:srgbClr val="7030A0"/>
                            </a:solidFill>
                          </a:ln>
                          <a:solidFill>
                            <a:srgbClr val="7030A0"/>
                          </a:solidFill>
                          <a:effectLst/>
                        </a:rPr>
                        <a:t>RIEPILOGO TOTALE</a:t>
                      </a:r>
                      <a:endParaRPr lang="it-IT" sz="1200" b="0" i="0" u="none" strike="noStrike" dirty="0">
                        <a:ln>
                          <a:solidFill>
                            <a:srgbClr val="7030A0"/>
                          </a:solidFill>
                        </a:ln>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ACACC8"/>
                    </a:solidFill>
                  </a:tcPr>
                </a:tc>
                <a:tc hMerge="1">
                  <a:txBody>
                    <a:bodyPr/>
                    <a:lstStyle/>
                    <a:p>
                      <a:endParaRPr lang="it-IT"/>
                    </a:p>
                  </a:txBody>
                  <a:tcPr/>
                </a:tc>
                <a:tc hMerge="1">
                  <a:txBody>
                    <a:bodyPr/>
                    <a:lstStyle/>
                    <a:p>
                      <a:endParaRPr lang="it-IT"/>
                    </a:p>
                  </a:txBody>
                  <a:tcPr/>
                </a:tc>
              </a:tr>
              <a:tr h="308020">
                <a:tc>
                  <a:txBody>
                    <a:bodyPr/>
                    <a:lstStyle/>
                    <a:p>
                      <a:pPr algn="ctr" rtl="0" fontAlgn="ctr"/>
                      <a:r>
                        <a:rPr lang="it-IT" sz="1100" b="0" u="none" strike="noStrike" dirty="0" smtClean="0">
                          <a:ln>
                            <a:solidFill>
                              <a:srgbClr val="7030A0"/>
                            </a:solidFill>
                          </a:ln>
                          <a:solidFill>
                            <a:srgbClr val="7030A0"/>
                          </a:solidFill>
                          <a:effectLst/>
                        </a:rPr>
                        <a:t>ANNO</a:t>
                      </a:r>
                      <a:endParaRPr lang="it-IT" sz="1100" b="0" i="0" u="none" strike="noStrike" dirty="0">
                        <a:ln>
                          <a:solidFill>
                            <a:srgbClr val="7030A0"/>
                          </a:solidFill>
                        </a:ln>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ACACC8"/>
                    </a:solidFill>
                  </a:tcPr>
                </a:tc>
                <a:tc>
                  <a:txBody>
                    <a:bodyPr/>
                    <a:lstStyle/>
                    <a:p>
                      <a:pPr algn="ctr" rtl="0" fontAlgn="ctr"/>
                      <a:r>
                        <a:rPr lang="it-IT" sz="1100" b="0" u="none" strike="noStrike" dirty="0">
                          <a:ln>
                            <a:solidFill>
                              <a:srgbClr val="7030A0"/>
                            </a:solidFill>
                          </a:ln>
                          <a:solidFill>
                            <a:srgbClr val="7030A0"/>
                          </a:solidFill>
                          <a:effectLst/>
                        </a:rPr>
                        <a:t>IMPORTO</a:t>
                      </a:r>
                      <a:endParaRPr lang="it-IT" sz="1100" b="0" i="0" u="none" strike="noStrike" dirty="0">
                        <a:ln>
                          <a:solidFill>
                            <a:srgbClr val="7030A0"/>
                          </a:solidFill>
                        </a:ln>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ACACC8"/>
                    </a:solidFill>
                  </a:tcPr>
                </a:tc>
                <a:tc>
                  <a:txBody>
                    <a:bodyPr/>
                    <a:lstStyle/>
                    <a:p>
                      <a:pPr algn="ctr" rtl="0" fontAlgn="ctr"/>
                      <a:r>
                        <a:rPr lang="it-IT" sz="1100" b="0" u="none" strike="noStrike" dirty="0">
                          <a:ln>
                            <a:solidFill>
                              <a:srgbClr val="7030A0"/>
                            </a:solidFill>
                          </a:ln>
                          <a:solidFill>
                            <a:srgbClr val="7030A0"/>
                          </a:solidFill>
                          <a:effectLst/>
                        </a:rPr>
                        <a:t>NUMERO </a:t>
                      </a:r>
                      <a:endParaRPr lang="it-IT" sz="1100" b="0" u="none" strike="noStrike" dirty="0" smtClean="0">
                        <a:ln>
                          <a:solidFill>
                            <a:srgbClr val="7030A0"/>
                          </a:solidFill>
                        </a:ln>
                        <a:solidFill>
                          <a:srgbClr val="7030A0"/>
                        </a:solidFill>
                        <a:effectLst/>
                      </a:endParaRPr>
                    </a:p>
                    <a:p>
                      <a:pPr algn="ctr" rtl="0" fontAlgn="ctr"/>
                      <a:r>
                        <a:rPr lang="it-IT" sz="1100" b="0" u="none" strike="noStrike" dirty="0" smtClean="0">
                          <a:ln>
                            <a:solidFill>
                              <a:srgbClr val="7030A0"/>
                            </a:solidFill>
                          </a:ln>
                          <a:solidFill>
                            <a:srgbClr val="7030A0"/>
                          </a:solidFill>
                          <a:effectLst/>
                        </a:rPr>
                        <a:t>DI INTERVENTI</a:t>
                      </a:r>
                      <a:endParaRPr lang="it-IT" sz="1100" b="0" i="0" u="none" strike="noStrike" dirty="0">
                        <a:ln>
                          <a:solidFill>
                            <a:srgbClr val="7030A0"/>
                          </a:solidFill>
                        </a:ln>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ACACC8"/>
                    </a:solidFill>
                  </a:tcPr>
                </a:tc>
              </a:tr>
              <a:tr h="618926">
                <a:tc>
                  <a:txBody>
                    <a:bodyPr/>
                    <a:lstStyle/>
                    <a:p>
                      <a:pPr algn="ctr" rtl="0" fontAlgn="ctr"/>
                      <a:r>
                        <a:rPr lang="it-IT" sz="1100" b="0" u="none" strike="noStrike" dirty="0">
                          <a:ln>
                            <a:solidFill>
                              <a:srgbClr val="7030A0"/>
                            </a:solidFill>
                          </a:ln>
                          <a:solidFill>
                            <a:srgbClr val="7030A0"/>
                          </a:solidFill>
                          <a:effectLst/>
                        </a:rPr>
                        <a:t>COSTO TOTALE MANUTENTIVO TRIENNIO 2015-2017</a:t>
                      </a:r>
                      <a:endParaRPr lang="it-IT" sz="1100" b="0" i="0" u="none" strike="noStrike" dirty="0">
                        <a:ln>
                          <a:solidFill>
                            <a:srgbClr val="7030A0"/>
                          </a:solidFill>
                        </a:ln>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ACACC8"/>
                    </a:solidFill>
                  </a:tcPr>
                </a:tc>
                <a:tc>
                  <a:txBody>
                    <a:bodyPr/>
                    <a:lstStyle/>
                    <a:p>
                      <a:pPr algn="ctr" rtl="0" fontAlgn="ctr"/>
                      <a:r>
                        <a:rPr lang="it-IT" sz="1100" b="0" u="none" strike="noStrike" dirty="0">
                          <a:ln>
                            <a:solidFill>
                              <a:srgbClr val="7030A0"/>
                            </a:solidFill>
                          </a:ln>
                          <a:solidFill>
                            <a:srgbClr val="7030A0"/>
                          </a:solidFill>
                          <a:effectLst/>
                        </a:rPr>
                        <a:t>11.457.227,67</a:t>
                      </a:r>
                      <a:endParaRPr lang="it-IT" sz="1100" b="0" i="0" u="none" strike="noStrike" dirty="0">
                        <a:ln>
                          <a:solidFill>
                            <a:srgbClr val="7030A0"/>
                          </a:solidFill>
                        </a:ln>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ACACC8"/>
                    </a:solidFill>
                  </a:tcPr>
                </a:tc>
                <a:tc>
                  <a:txBody>
                    <a:bodyPr/>
                    <a:lstStyle/>
                    <a:p>
                      <a:pPr algn="ctr" rtl="0" fontAlgn="ctr"/>
                      <a:r>
                        <a:rPr lang="it-IT" sz="1100" b="0" u="none" strike="noStrike" dirty="0">
                          <a:ln>
                            <a:solidFill>
                              <a:srgbClr val="7030A0"/>
                            </a:solidFill>
                          </a:ln>
                          <a:solidFill>
                            <a:srgbClr val="7030A0"/>
                          </a:solidFill>
                          <a:effectLst/>
                        </a:rPr>
                        <a:t>16.776,00</a:t>
                      </a:r>
                      <a:endParaRPr lang="it-IT" sz="1100" b="0" i="0" u="none" strike="noStrike" dirty="0">
                        <a:ln>
                          <a:solidFill>
                            <a:srgbClr val="7030A0"/>
                          </a:solidFill>
                        </a:ln>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ACACC8"/>
                    </a:solidFill>
                  </a:tcPr>
                </a:tc>
              </a:tr>
              <a:tr h="722686">
                <a:tc>
                  <a:txBody>
                    <a:bodyPr/>
                    <a:lstStyle/>
                    <a:p>
                      <a:pPr algn="ctr" rtl="0" fontAlgn="ctr"/>
                      <a:r>
                        <a:rPr lang="it-IT" sz="1100" b="0" u="none" strike="noStrike" dirty="0">
                          <a:ln>
                            <a:solidFill>
                              <a:srgbClr val="7030A0"/>
                            </a:solidFill>
                          </a:ln>
                          <a:solidFill>
                            <a:srgbClr val="7030A0"/>
                          </a:solidFill>
                          <a:effectLst/>
                        </a:rPr>
                        <a:t>COSTO TOTALE MANUTENTIVO RIENTRANTE NEL PROGETTO  TRIENNIO 2015-2018</a:t>
                      </a:r>
                      <a:endParaRPr lang="it-IT" sz="1100" b="0" i="0" u="none" strike="noStrike" dirty="0">
                        <a:ln>
                          <a:solidFill>
                            <a:srgbClr val="7030A0"/>
                          </a:solidFill>
                        </a:ln>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ACACC8"/>
                    </a:solidFill>
                  </a:tcPr>
                </a:tc>
                <a:tc>
                  <a:txBody>
                    <a:bodyPr/>
                    <a:lstStyle/>
                    <a:p>
                      <a:pPr algn="ctr" rtl="0" fontAlgn="ctr"/>
                      <a:r>
                        <a:rPr lang="it-IT" sz="1100" b="0" u="none" strike="noStrike" dirty="0">
                          <a:ln>
                            <a:solidFill>
                              <a:srgbClr val="7030A0"/>
                            </a:solidFill>
                          </a:ln>
                          <a:solidFill>
                            <a:srgbClr val="7030A0"/>
                          </a:solidFill>
                          <a:effectLst/>
                        </a:rPr>
                        <a:t>7.409.758,42</a:t>
                      </a:r>
                      <a:endParaRPr lang="it-IT" sz="1100" b="0" i="0" u="none" strike="noStrike" dirty="0">
                        <a:ln>
                          <a:solidFill>
                            <a:srgbClr val="7030A0"/>
                          </a:solidFill>
                        </a:ln>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ACACC8"/>
                    </a:solidFill>
                  </a:tcPr>
                </a:tc>
                <a:tc>
                  <a:txBody>
                    <a:bodyPr/>
                    <a:lstStyle/>
                    <a:p>
                      <a:pPr algn="ctr" rtl="0" fontAlgn="ctr"/>
                      <a:r>
                        <a:rPr lang="it-IT" sz="1100" b="0" u="none" strike="noStrike" dirty="0">
                          <a:ln>
                            <a:solidFill>
                              <a:srgbClr val="7030A0"/>
                            </a:solidFill>
                          </a:ln>
                          <a:solidFill>
                            <a:srgbClr val="7030A0"/>
                          </a:solidFill>
                          <a:effectLst/>
                        </a:rPr>
                        <a:t>11.908,00</a:t>
                      </a:r>
                      <a:endParaRPr lang="it-IT" sz="1100" b="0" i="0" u="none" strike="noStrike" dirty="0">
                        <a:ln>
                          <a:solidFill>
                            <a:srgbClr val="7030A0"/>
                          </a:solidFill>
                        </a:ln>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ACACC8"/>
                    </a:solidFill>
                  </a:tcPr>
                </a:tc>
              </a:tr>
              <a:tr h="648072">
                <a:tc>
                  <a:txBody>
                    <a:bodyPr/>
                    <a:lstStyle/>
                    <a:p>
                      <a:pPr algn="ctr" rtl="0" fontAlgn="ctr"/>
                      <a:r>
                        <a:rPr lang="it-IT" sz="1100" b="0" u="none" strike="noStrike" dirty="0" smtClean="0">
                          <a:ln>
                            <a:solidFill>
                              <a:srgbClr val="7030A0"/>
                            </a:solidFill>
                          </a:ln>
                          <a:solidFill>
                            <a:srgbClr val="7030A0"/>
                          </a:solidFill>
                          <a:effectLst/>
                        </a:rPr>
                        <a:t>INCIDENZA</a:t>
                      </a:r>
                      <a:r>
                        <a:rPr lang="it-IT" sz="1100" b="0" u="none" strike="noStrike" baseline="0" dirty="0" smtClean="0">
                          <a:ln>
                            <a:solidFill>
                              <a:srgbClr val="7030A0"/>
                            </a:solidFill>
                          </a:ln>
                          <a:solidFill>
                            <a:srgbClr val="7030A0"/>
                          </a:solidFill>
                          <a:effectLst/>
                        </a:rPr>
                        <a:t> PERCENTUALE DEGLI INTERVENTI RIENTRANTI NEL PROGETTO SUL TOTALE</a:t>
                      </a:r>
                      <a:endParaRPr lang="it-IT" sz="1100" b="0" i="0" u="none" strike="noStrike" dirty="0">
                        <a:ln>
                          <a:solidFill>
                            <a:srgbClr val="7030A0"/>
                          </a:solidFill>
                        </a:ln>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ACACC8"/>
                    </a:solidFill>
                  </a:tcPr>
                </a:tc>
                <a:tc>
                  <a:txBody>
                    <a:bodyPr/>
                    <a:lstStyle/>
                    <a:p>
                      <a:pPr algn="ctr" rtl="0" fontAlgn="ctr"/>
                      <a:r>
                        <a:rPr lang="it-IT" sz="1100" b="0" u="none" strike="noStrike" dirty="0">
                          <a:ln>
                            <a:solidFill>
                              <a:srgbClr val="7030A0"/>
                            </a:solidFill>
                          </a:ln>
                          <a:solidFill>
                            <a:srgbClr val="7030A0"/>
                          </a:solidFill>
                          <a:effectLst/>
                        </a:rPr>
                        <a:t>64,67</a:t>
                      </a:r>
                      <a:endParaRPr lang="it-IT" sz="1100" b="0" i="0" u="none" strike="noStrike" dirty="0">
                        <a:ln>
                          <a:solidFill>
                            <a:srgbClr val="7030A0"/>
                          </a:solidFill>
                        </a:ln>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ACACC8"/>
                    </a:solidFill>
                  </a:tcPr>
                </a:tc>
                <a:tc>
                  <a:txBody>
                    <a:bodyPr/>
                    <a:lstStyle/>
                    <a:p>
                      <a:pPr algn="ctr" rtl="0" fontAlgn="ctr"/>
                      <a:r>
                        <a:rPr lang="it-IT" sz="1100" b="0" u="none" strike="noStrike" dirty="0">
                          <a:ln>
                            <a:solidFill>
                              <a:srgbClr val="7030A0"/>
                            </a:solidFill>
                          </a:ln>
                          <a:solidFill>
                            <a:srgbClr val="7030A0"/>
                          </a:solidFill>
                          <a:effectLst/>
                        </a:rPr>
                        <a:t>70,98</a:t>
                      </a:r>
                      <a:endParaRPr lang="it-IT" sz="1100" b="0" i="0" u="none" strike="noStrike" dirty="0">
                        <a:ln>
                          <a:solidFill>
                            <a:srgbClr val="7030A0"/>
                          </a:solidFill>
                        </a:ln>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ACACC8"/>
                    </a:solidFill>
                  </a:tcPr>
                </a:tc>
              </a:tr>
            </a:tbl>
          </a:graphicData>
        </a:graphic>
      </p:graphicFrame>
    </p:spTree>
    <p:extLst>
      <p:ext uri="{BB962C8B-B14F-4D97-AF65-F5344CB8AC3E}">
        <p14:creationId xmlns:p14="http://schemas.microsoft.com/office/powerpoint/2010/main" val="158883392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188640"/>
            <a:ext cx="6624736" cy="6480720"/>
          </a:xfrm>
        </p:spPr>
        <p:txBody>
          <a:bodyPr/>
          <a:lstStyle/>
          <a:p>
            <a:pPr marL="45720" indent="0">
              <a:buNone/>
            </a:pPr>
            <a:endParaRPr lang="it-IT" sz="1600" dirty="0" smtClean="0">
              <a:solidFill>
                <a:srgbClr val="7030A0"/>
              </a:solidFill>
            </a:endParaRPr>
          </a:p>
          <a:p>
            <a:pPr marL="45720" indent="0" algn="just">
              <a:buNone/>
            </a:pPr>
            <a:r>
              <a:rPr lang="it-IT" sz="1600" dirty="0" smtClean="0">
                <a:solidFill>
                  <a:srgbClr val="7030A0"/>
                </a:solidFill>
              </a:rPr>
              <a:t>Gli interventi che potrebbero essere oggetto di autorecupero sono distribuiti sul territorio come evidenziato nella Tabella 2.</a:t>
            </a:r>
          </a:p>
          <a:p>
            <a:pPr marL="45720" indent="0">
              <a:buNone/>
            </a:pPr>
            <a:endParaRPr lang="it-IT" sz="1600" dirty="0" smtClean="0">
              <a:solidFill>
                <a:srgbClr val="7030A0"/>
              </a:solidFill>
            </a:endParaRPr>
          </a:p>
          <a:p>
            <a:pPr marL="45720" indent="0">
              <a:buNone/>
            </a:pPr>
            <a:endParaRPr lang="it-IT" sz="1600" dirty="0" smtClean="0"/>
          </a:p>
          <a:p>
            <a:pPr marL="45720" indent="0">
              <a:buNone/>
            </a:pPr>
            <a:endParaRPr lang="it-IT" dirty="0" smtClean="0"/>
          </a:p>
          <a:p>
            <a:pPr marL="45720" indent="0">
              <a:buNone/>
            </a:pPr>
            <a:endParaRPr lang="it-IT" dirty="0" smtClean="0"/>
          </a:p>
          <a:p>
            <a:pPr marL="45720" indent="0" algn="ctr">
              <a:buNone/>
            </a:pPr>
            <a:endParaRPr lang="it-IT" sz="1600" dirty="0">
              <a:solidFill>
                <a:srgbClr val="7030A0"/>
              </a:solidFill>
            </a:endParaRPr>
          </a:p>
          <a:p>
            <a:pPr marL="45720" indent="0" algn="just">
              <a:buNone/>
            </a:pPr>
            <a:r>
              <a:rPr lang="it-IT" sz="1600" dirty="0" smtClean="0">
                <a:solidFill>
                  <a:srgbClr val="7030A0"/>
                </a:solidFill>
              </a:rPr>
              <a:t>			Tab. 2</a:t>
            </a:r>
            <a:endParaRPr lang="it-IT" sz="1600" dirty="0">
              <a:solidFill>
                <a:srgbClr val="7030A0"/>
              </a:solidFill>
            </a:endParaRPr>
          </a:p>
        </p:txBody>
      </p:sp>
      <p:sp>
        <p:nvSpPr>
          <p:cNvPr id="3" name="Segnaposto testo 2"/>
          <p:cNvSpPr>
            <a:spLocks noGrp="1"/>
          </p:cNvSpPr>
          <p:nvPr>
            <p:ph type="body" sz="half" idx="2"/>
          </p:nvPr>
        </p:nvSpPr>
        <p:spPr/>
        <p:txBody>
          <a:bodyPr/>
          <a:lstStyle/>
          <a:p>
            <a:endParaRPr lang="it-IT" dirty="0"/>
          </a:p>
        </p:txBody>
      </p:sp>
      <p:sp>
        <p:nvSpPr>
          <p:cNvPr id="4" name="Titolo 3"/>
          <p:cNvSpPr>
            <a:spLocks noGrp="1"/>
          </p:cNvSpPr>
          <p:nvPr>
            <p:ph type="title"/>
          </p:nvPr>
        </p:nvSpPr>
        <p:spPr/>
        <p:txBody>
          <a:bodyPr/>
          <a:lstStyle/>
          <a:p>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1875290540"/>
              </p:ext>
            </p:extLst>
          </p:nvPr>
        </p:nvGraphicFramePr>
        <p:xfrm>
          <a:off x="1203035" y="1412776"/>
          <a:ext cx="4178301" cy="1579245"/>
        </p:xfrm>
        <a:graphic>
          <a:graphicData uri="http://schemas.openxmlformats.org/drawingml/2006/table">
            <a:tbl>
              <a:tblPr firstRow="1" firstCol="1" bandRow="1">
                <a:tableStyleId>{5C22544A-7EE6-4342-B048-85BDC9FD1C3A}</a:tableStyleId>
              </a:tblPr>
              <a:tblGrid>
                <a:gridCol w="1932107"/>
                <a:gridCol w="1015229"/>
                <a:gridCol w="1230965"/>
              </a:tblGrid>
              <a:tr h="200789">
                <a:tc gridSpan="3">
                  <a:txBody>
                    <a:bodyPr/>
                    <a:lstStyle/>
                    <a:p>
                      <a:pPr algn="ctr" rtl="0" fontAlgn="ctr"/>
                      <a:r>
                        <a:rPr lang="it-IT" sz="1100" u="none" strike="noStrike" dirty="0">
                          <a:solidFill>
                            <a:srgbClr val="7030A0"/>
                          </a:solidFill>
                          <a:effectLst/>
                        </a:rPr>
                        <a:t>INTERVENTI CONTABILIZZATI NEL PERIODO 2015-2017  DISTRIBUZIONE SUL TERRITORIO</a:t>
                      </a:r>
                      <a:endParaRPr lang="it-IT" sz="1100" b="1" i="0" u="none" strike="noStrike" dirty="0">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ACACC8"/>
                    </a:solidFill>
                  </a:tcPr>
                </a:tc>
                <a:tc hMerge="1">
                  <a:txBody>
                    <a:bodyPr/>
                    <a:lstStyle/>
                    <a:p>
                      <a:endParaRPr lang="it-IT"/>
                    </a:p>
                  </a:txBody>
                  <a:tcPr/>
                </a:tc>
                <a:tc hMerge="1">
                  <a:txBody>
                    <a:bodyPr/>
                    <a:lstStyle/>
                    <a:p>
                      <a:endParaRPr lang="it-IT"/>
                    </a:p>
                  </a:txBody>
                  <a:tcPr/>
                </a:tc>
              </a:tr>
              <a:tr h="428625">
                <a:tc>
                  <a:txBody>
                    <a:bodyPr/>
                    <a:lstStyle/>
                    <a:p>
                      <a:pPr algn="ctr" rtl="0" fontAlgn="ctr"/>
                      <a:r>
                        <a:rPr lang="it-IT" sz="1100" u="none" strike="noStrike" dirty="0">
                          <a:solidFill>
                            <a:srgbClr val="7030A0"/>
                          </a:solidFill>
                          <a:effectLst/>
                        </a:rPr>
                        <a:t>DISTRIBUZIONE TERRITORIALE</a:t>
                      </a:r>
                      <a:endParaRPr lang="it-IT" sz="1100" b="1" i="0" u="none" strike="noStrike" dirty="0">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ACACC8"/>
                    </a:solidFill>
                  </a:tcPr>
                </a:tc>
                <a:tc>
                  <a:txBody>
                    <a:bodyPr/>
                    <a:lstStyle/>
                    <a:p>
                      <a:pPr algn="ctr" rtl="0" fontAlgn="ctr"/>
                      <a:r>
                        <a:rPr lang="it-IT" sz="1100" u="none" strike="noStrike" dirty="0">
                          <a:solidFill>
                            <a:srgbClr val="7030A0"/>
                          </a:solidFill>
                          <a:effectLst/>
                        </a:rPr>
                        <a:t>NUMERO INTERVENTI</a:t>
                      </a:r>
                      <a:endParaRPr lang="it-IT" sz="1100" b="1" i="0" u="none" strike="noStrike" dirty="0">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ACACC8"/>
                    </a:solidFill>
                  </a:tcPr>
                </a:tc>
                <a:tc>
                  <a:txBody>
                    <a:bodyPr/>
                    <a:lstStyle/>
                    <a:p>
                      <a:pPr algn="ctr" rtl="0" fontAlgn="ctr"/>
                      <a:r>
                        <a:rPr lang="it-IT" sz="1100" u="none" strike="noStrike" dirty="0">
                          <a:solidFill>
                            <a:srgbClr val="7030A0"/>
                          </a:solidFill>
                          <a:effectLst/>
                        </a:rPr>
                        <a:t>PESO PERCENTUALE</a:t>
                      </a:r>
                      <a:endParaRPr lang="it-IT" sz="1100" b="1" i="0" u="none" strike="noStrike" dirty="0">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ACACC8"/>
                    </a:solidFill>
                  </a:tcPr>
                </a:tc>
              </a:tr>
              <a:tr h="209550">
                <a:tc>
                  <a:txBody>
                    <a:bodyPr/>
                    <a:lstStyle/>
                    <a:p>
                      <a:pPr algn="ctr" rtl="0" fontAlgn="ctr"/>
                      <a:r>
                        <a:rPr lang="it-IT" sz="1100" u="none" strike="noStrike" dirty="0">
                          <a:solidFill>
                            <a:srgbClr val="7030A0"/>
                          </a:solidFill>
                          <a:effectLst/>
                        </a:rPr>
                        <a:t>ALTRO</a:t>
                      </a:r>
                      <a:endParaRPr lang="it-IT" sz="1100" b="1" i="0" u="none" strike="noStrike" dirty="0">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ACACC8"/>
                    </a:solidFill>
                  </a:tcPr>
                </a:tc>
                <a:tc>
                  <a:txBody>
                    <a:bodyPr/>
                    <a:lstStyle/>
                    <a:p>
                      <a:pPr algn="ctr" rtl="0" fontAlgn="b"/>
                      <a:r>
                        <a:rPr lang="it-IT" sz="1100" u="none" strike="noStrike" dirty="0">
                          <a:solidFill>
                            <a:srgbClr val="7030A0"/>
                          </a:solidFill>
                          <a:effectLst/>
                        </a:rPr>
                        <a:t>1520</a:t>
                      </a:r>
                      <a:endParaRPr lang="it-IT" sz="1100" b="1" i="0" u="none" strike="noStrike" dirty="0">
                        <a:solidFill>
                          <a:srgbClr val="7030A0"/>
                        </a:solidFill>
                        <a:effectLst/>
                        <a:latin typeface="Trebuchet MS"/>
                      </a:endParaRPr>
                    </a:p>
                  </a:txBody>
                  <a:tcPr marL="9525" marR="9525" marT="9525"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ACACC8"/>
                    </a:solidFill>
                  </a:tcPr>
                </a:tc>
                <a:tc>
                  <a:txBody>
                    <a:bodyPr/>
                    <a:lstStyle/>
                    <a:p>
                      <a:pPr algn="ctr" rtl="0" fontAlgn="ctr"/>
                      <a:r>
                        <a:rPr lang="it-IT" sz="1100" u="none" strike="noStrike" dirty="0">
                          <a:solidFill>
                            <a:srgbClr val="7030A0"/>
                          </a:solidFill>
                          <a:effectLst/>
                        </a:rPr>
                        <a:t>13%</a:t>
                      </a:r>
                      <a:endParaRPr lang="it-IT" sz="1100" b="1" i="0" u="none" strike="noStrike" dirty="0">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ACACC8"/>
                    </a:solidFill>
                  </a:tcPr>
                </a:tc>
              </a:tr>
              <a:tr h="209550">
                <a:tc>
                  <a:txBody>
                    <a:bodyPr/>
                    <a:lstStyle/>
                    <a:p>
                      <a:pPr algn="ctr" rtl="0" fontAlgn="ctr"/>
                      <a:r>
                        <a:rPr lang="it-IT" sz="1100" u="none" strike="noStrike" dirty="0">
                          <a:solidFill>
                            <a:srgbClr val="7030A0"/>
                          </a:solidFill>
                          <a:effectLst/>
                        </a:rPr>
                        <a:t>CINTURA</a:t>
                      </a:r>
                      <a:endParaRPr lang="it-IT" sz="1100" b="1" i="0" u="none" strike="noStrike" dirty="0">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ACACC8"/>
                    </a:solidFill>
                  </a:tcPr>
                </a:tc>
                <a:tc>
                  <a:txBody>
                    <a:bodyPr/>
                    <a:lstStyle/>
                    <a:p>
                      <a:pPr algn="ctr" rtl="0" fontAlgn="b"/>
                      <a:r>
                        <a:rPr lang="it-IT" sz="1100" u="none" strike="noStrike" dirty="0">
                          <a:solidFill>
                            <a:srgbClr val="7030A0"/>
                          </a:solidFill>
                          <a:effectLst/>
                        </a:rPr>
                        <a:t>2521</a:t>
                      </a:r>
                      <a:endParaRPr lang="it-IT" sz="1100" b="1" i="0" u="none" strike="noStrike" dirty="0">
                        <a:solidFill>
                          <a:srgbClr val="7030A0"/>
                        </a:solidFill>
                        <a:effectLst/>
                        <a:latin typeface="Trebuchet MS"/>
                      </a:endParaRPr>
                    </a:p>
                  </a:txBody>
                  <a:tcPr marL="9525" marR="9525" marT="9525"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ACACC8"/>
                    </a:solidFill>
                  </a:tcPr>
                </a:tc>
                <a:tc>
                  <a:txBody>
                    <a:bodyPr/>
                    <a:lstStyle/>
                    <a:p>
                      <a:pPr algn="ctr" rtl="0" fontAlgn="ctr"/>
                      <a:r>
                        <a:rPr lang="it-IT" sz="1100" u="none" strike="noStrike" dirty="0">
                          <a:solidFill>
                            <a:srgbClr val="7030A0"/>
                          </a:solidFill>
                          <a:effectLst/>
                        </a:rPr>
                        <a:t>21%</a:t>
                      </a:r>
                      <a:endParaRPr lang="it-IT" sz="1100" b="1" i="0" u="none" strike="noStrike" dirty="0">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ACACC8"/>
                    </a:solidFill>
                  </a:tcPr>
                </a:tc>
              </a:tr>
              <a:tr h="209550">
                <a:tc>
                  <a:txBody>
                    <a:bodyPr/>
                    <a:lstStyle/>
                    <a:p>
                      <a:pPr algn="ctr" rtl="0" fontAlgn="ctr"/>
                      <a:r>
                        <a:rPr lang="it-IT" sz="1100" u="none" strike="noStrike" dirty="0">
                          <a:solidFill>
                            <a:srgbClr val="7030A0"/>
                          </a:solidFill>
                          <a:effectLst/>
                        </a:rPr>
                        <a:t>TORINO</a:t>
                      </a:r>
                      <a:endParaRPr lang="it-IT" sz="1100" b="1" i="0" u="none" strike="noStrike" dirty="0">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ACACC8"/>
                    </a:solidFill>
                  </a:tcPr>
                </a:tc>
                <a:tc>
                  <a:txBody>
                    <a:bodyPr/>
                    <a:lstStyle/>
                    <a:p>
                      <a:pPr algn="ctr" rtl="0" fontAlgn="b"/>
                      <a:r>
                        <a:rPr lang="it-IT" sz="1100" u="none" strike="noStrike" dirty="0">
                          <a:solidFill>
                            <a:srgbClr val="7030A0"/>
                          </a:solidFill>
                          <a:effectLst/>
                        </a:rPr>
                        <a:t>7867</a:t>
                      </a:r>
                      <a:endParaRPr lang="it-IT" sz="1100" b="1" i="0" u="none" strike="noStrike" dirty="0">
                        <a:solidFill>
                          <a:srgbClr val="7030A0"/>
                        </a:solidFill>
                        <a:effectLst/>
                        <a:latin typeface="Trebuchet MS"/>
                      </a:endParaRPr>
                    </a:p>
                  </a:txBody>
                  <a:tcPr marL="9525" marR="9525" marT="9525"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ACACC8"/>
                    </a:solidFill>
                  </a:tcPr>
                </a:tc>
                <a:tc>
                  <a:txBody>
                    <a:bodyPr/>
                    <a:lstStyle/>
                    <a:p>
                      <a:pPr algn="ctr" rtl="0" fontAlgn="ctr"/>
                      <a:r>
                        <a:rPr lang="it-IT" sz="1100" u="none" strike="noStrike" dirty="0">
                          <a:solidFill>
                            <a:srgbClr val="7030A0"/>
                          </a:solidFill>
                          <a:effectLst/>
                        </a:rPr>
                        <a:t>66%</a:t>
                      </a:r>
                      <a:endParaRPr lang="it-IT" sz="1100" b="1" i="0" u="none" strike="noStrike" dirty="0">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ACACC8"/>
                    </a:solidFill>
                  </a:tcPr>
                </a:tc>
              </a:tr>
              <a:tr h="38080">
                <a:tc>
                  <a:txBody>
                    <a:bodyPr/>
                    <a:lstStyle/>
                    <a:p>
                      <a:pPr algn="ctr" rtl="0" fontAlgn="ctr"/>
                      <a:r>
                        <a:rPr lang="it-IT" sz="1100" u="none" strike="noStrike" dirty="0">
                          <a:solidFill>
                            <a:srgbClr val="7030A0"/>
                          </a:solidFill>
                          <a:effectLst/>
                        </a:rPr>
                        <a:t>Totale complessivo</a:t>
                      </a:r>
                      <a:endParaRPr lang="it-IT" sz="1100" b="1" i="0" u="none" strike="noStrike" dirty="0">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ACACC8"/>
                    </a:solidFill>
                  </a:tcPr>
                </a:tc>
                <a:tc>
                  <a:txBody>
                    <a:bodyPr/>
                    <a:lstStyle/>
                    <a:p>
                      <a:pPr algn="ctr" rtl="0" fontAlgn="b"/>
                      <a:r>
                        <a:rPr lang="it-IT" sz="1100" u="none" strike="noStrike" dirty="0">
                          <a:solidFill>
                            <a:srgbClr val="7030A0"/>
                          </a:solidFill>
                          <a:effectLst/>
                        </a:rPr>
                        <a:t>11908</a:t>
                      </a:r>
                      <a:endParaRPr lang="it-IT" sz="1100" b="1" i="0" u="none" strike="noStrike" dirty="0">
                        <a:solidFill>
                          <a:srgbClr val="7030A0"/>
                        </a:solidFill>
                        <a:effectLst/>
                        <a:latin typeface="Trebuchet MS"/>
                      </a:endParaRPr>
                    </a:p>
                  </a:txBody>
                  <a:tcPr marL="9525" marR="9525" marT="9525"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ACACC8"/>
                    </a:solidFill>
                  </a:tcPr>
                </a:tc>
                <a:tc>
                  <a:txBody>
                    <a:bodyPr/>
                    <a:lstStyle/>
                    <a:p>
                      <a:pPr algn="ctr" rtl="0" fontAlgn="ctr"/>
                      <a:r>
                        <a:rPr lang="it-IT" sz="1100" u="none" strike="noStrike" dirty="0">
                          <a:solidFill>
                            <a:srgbClr val="7030A0"/>
                          </a:solidFill>
                          <a:effectLst/>
                        </a:rPr>
                        <a:t>100%</a:t>
                      </a:r>
                      <a:endParaRPr lang="it-IT" sz="1100" b="1" i="0" u="none" strike="noStrike" dirty="0">
                        <a:solidFill>
                          <a:srgbClr val="7030A0"/>
                        </a:solidFill>
                        <a:effectLst/>
                        <a:latin typeface="Trebuchet M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ACACC8"/>
                    </a:solidFill>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866728"/>
            <a:ext cx="3201012" cy="2708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436640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val="3338902332"/>
              </p:ext>
            </p:extLst>
          </p:nvPr>
        </p:nvGraphicFramePr>
        <p:xfrm>
          <a:off x="179512" y="0"/>
          <a:ext cx="6696744" cy="674136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C:\Users\lbalocco\Desktop\Logo(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04664"/>
            <a:ext cx="1181193" cy="4833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la 1"/>
          <p:cNvGraphicFramePr>
            <a:graphicFrameLocks noGrp="1"/>
          </p:cNvGraphicFramePr>
          <p:nvPr>
            <p:extLst>
              <p:ext uri="{D42A27DB-BD31-4B8C-83A1-F6EECF244321}">
                <p14:modId xmlns:p14="http://schemas.microsoft.com/office/powerpoint/2010/main" val="2303951638"/>
              </p:ext>
            </p:extLst>
          </p:nvPr>
        </p:nvGraphicFramePr>
        <p:xfrm>
          <a:off x="179512" y="280564"/>
          <a:ext cx="6624736" cy="731520"/>
        </p:xfrm>
        <a:graphic>
          <a:graphicData uri="http://schemas.openxmlformats.org/drawingml/2006/table">
            <a:tbl>
              <a:tblPr firstRow="1" firstCol="1" bandRow="1">
                <a:tableStyleId>{5C22544A-7EE6-4342-B048-85BDC9FD1C3A}</a:tableStyleId>
              </a:tblPr>
              <a:tblGrid>
                <a:gridCol w="6624736"/>
              </a:tblGrid>
              <a:tr h="0">
                <a:tc>
                  <a:txBody>
                    <a:bodyPr/>
                    <a:lstStyle/>
                    <a:p>
                      <a:pPr algn="ctr">
                        <a:spcAft>
                          <a:spcPts val="0"/>
                        </a:spcAft>
                      </a:pPr>
                      <a:r>
                        <a:rPr lang="it-IT" sz="1600" dirty="0">
                          <a:solidFill>
                            <a:srgbClr val="7030A0"/>
                          </a:solidFill>
                          <a:effectLst/>
                        </a:rPr>
                        <a:t>INTERVENTI RIENTRANTI NEL PROGETTO DI AUTORECUPERO </a:t>
                      </a:r>
                      <a:r>
                        <a:rPr lang="it-IT" sz="1600" dirty="0" smtClean="0">
                          <a:solidFill>
                            <a:srgbClr val="7030A0"/>
                          </a:solidFill>
                          <a:effectLst/>
                        </a:rPr>
                        <a:t>INCIDENZA </a:t>
                      </a:r>
                      <a:r>
                        <a:rPr lang="it-IT" sz="1600" dirty="0">
                          <a:solidFill>
                            <a:srgbClr val="7030A0"/>
                          </a:solidFill>
                          <a:effectLst/>
                        </a:rPr>
                        <a:t>PERCENTUALE DELLE DIVERSE TIPOLOGIE DI INTERVENTO NEL TRIENNIO 2015_2018</a:t>
                      </a:r>
                      <a:endParaRPr lang="it-IT" sz="1600" dirty="0">
                        <a:solidFill>
                          <a:srgbClr val="7030A0"/>
                        </a:solidFill>
                        <a:effectLst/>
                        <a:latin typeface="Calibri"/>
                        <a:ea typeface="Calibri"/>
                        <a:cs typeface="Times New Roman"/>
                      </a:endParaRPr>
                    </a:p>
                  </a:txBody>
                  <a:tcPr marL="68580" marR="68580" marT="0" marB="0">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9751348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188640"/>
            <a:ext cx="6624736" cy="6669360"/>
          </a:xfrm>
        </p:spPr>
        <p:txBody>
          <a:bodyPr>
            <a:normAutofit fontScale="55000" lnSpcReduction="20000"/>
          </a:bodyPr>
          <a:lstStyle/>
          <a:p>
            <a:pPr marL="0" indent="-342900">
              <a:lnSpc>
                <a:spcPct val="120000"/>
              </a:lnSpc>
              <a:spcBef>
                <a:spcPts val="0"/>
              </a:spcBef>
              <a:buAutoNum type="arabicPlain" startAt="4"/>
            </a:pPr>
            <a:r>
              <a:rPr lang="it-IT" sz="2900" b="1" dirty="0">
                <a:solidFill>
                  <a:srgbClr val="7030A0"/>
                </a:solidFill>
              </a:rPr>
              <a:t>DESCRIZIONE DEL PROGETTO</a:t>
            </a:r>
          </a:p>
          <a:p>
            <a:pPr marL="0" indent="0">
              <a:lnSpc>
                <a:spcPct val="120000"/>
              </a:lnSpc>
              <a:spcBef>
                <a:spcPts val="0"/>
              </a:spcBef>
              <a:buNone/>
            </a:pPr>
            <a:endParaRPr lang="it-IT" sz="2900" dirty="0">
              <a:solidFill>
                <a:srgbClr val="7030A0"/>
              </a:solidFill>
            </a:endParaRPr>
          </a:p>
          <a:p>
            <a:pPr marL="0" indent="0">
              <a:lnSpc>
                <a:spcPct val="120000"/>
              </a:lnSpc>
              <a:spcBef>
                <a:spcPts val="0"/>
              </a:spcBef>
              <a:buNone/>
            </a:pPr>
            <a:r>
              <a:rPr lang="it-IT" sz="2900" b="1" dirty="0">
                <a:solidFill>
                  <a:srgbClr val="7030A0"/>
                </a:solidFill>
              </a:rPr>
              <a:t>4.1 TIPOLOGIE DI INTERVENTO AUTORIZZABILI, PREZZI</a:t>
            </a:r>
          </a:p>
          <a:p>
            <a:pPr marL="0" indent="0">
              <a:lnSpc>
                <a:spcPct val="120000"/>
              </a:lnSpc>
              <a:spcBef>
                <a:spcPts val="0"/>
              </a:spcBef>
              <a:buNone/>
            </a:pPr>
            <a:r>
              <a:rPr lang="it-IT" sz="2900" b="1" dirty="0">
                <a:solidFill>
                  <a:srgbClr val="7030A0"/>
                </a:solidFill>
              </a:rPr>
              <a:t>      MASSIMI E TEMPI DI ESECUZIONE</a:t>
            </a:r>
          </a:p>
          <a:p>
            <a:pPr marL="0" indent="0" algn="ctr">
              <a:lnSpc>
                <a:spcPct val="120000"/>
              </a:lnSpc>
              <a:spcBef>
                <a:spcPts val="0"/>
              </a:spcBef>
              <a:buNone/>
            </a:pPr>
            <a:endParaRPr lang="it-IT" sz="2200" b="1" dirty="0">
              <a:solidFill>
                <a:srgbClr val="7030A0"/>
              </a:solidFill>
              <a:latin typeface="+mj-lt"/>
            </a:endParaRPr>
          </a:p>
          <a:p>
            <a:pPr marL="0" indent="0" algn="just">
              <a:lnSpc>
                <a:spcPct val="120000"/>
              </a:lnSpc>
              <a:spcBef>
                <a:spcPts val="0"/>
              </a:spcBef>
              <a:buNone/>
            </a:pPr>
            <a:r>
              <a:rPr lang="it-IT" sz="2900" dirty="0" smtClean="0">
                <a:solidFill>
                  <a:srgbClr val="7030A0"/>
                </a:solidFill>
              </a:rPr>
              <a:t>La proposta è di autorizzare l’autorecupero per gli </a:t>
            </a:r>
            <a:r>
              <a:rPr lang="it-IT" sz="2900" dirty="0">
                <a:solidFill>
                  <a:srgbClr val="7030A0"/>
                </a:solidFill>
              </a:rPr>
              <a:t>interventi di manutenzione ordinaria così come definiti dall'articolo 3, comma 1, lettera a) e dell'articolo 6, comma 1 del </a:t>
            </a:r>
            <a:r>
              <a:rPr lang="it-IT" sz="2900" dirty="0" smtClean="0">
                <a:solidFill>
                  <a:srgbClr val="7030A0"/>
                </a:solidFill>
              </a:rPr>
              <a:t>D.P.R. 380/2001 (Testo </a:t>
            </a:r>
            <a:r>
              <a:rPr lang="it-IT" sz="2900" dirty="0">
                <a:solidFill>
                  <a:srgbClr val="7030A0"/>
                </a:solidFill>
              </a:rPr>
              <a:t>unico delle disposizioni legislative e regolamentari in materia edilizia</a:t>
            </a:r>
            <a:r>
              <a:rPr lang="it-IT" sz="2900" dirty="0" smtClean="0">
                <a:solidFill>
                  <a:srgbClr val="7030A0"/>
                </a:solidFill>
              </a:rPr>
              <a:t>).</a:t>
            </a:r>
          </a:p>
          <a:p>
            <a:pPr marL="0" indent="0" algn="ctr">
              <a:lnSpc>
                <a:spcPct val="120000"/>
              </a:lnSpc>
              <a:spcBef>
                <a:spcPts val="0"/>
              </a:spcBef>
              <a:buNone/>
            </a:pPr>
            <a:r>
              <a:rPr lang="it-IT" sz="2000" b="1" i="1" dirty="0" smtClean="0">
                <a:solidFill>
                  <a:srgbClr val="7030A0"/>
                </a:solidFill>
              </a:rPr>
              <a:t>Esempi di interventi autorizzabili</a:t>
            </a:r>
          </a:p>
          <a:p>
            <a:pPr marL="0" indent="0" algn="just">
              <a:lnSpc>
                <a:spcPct val="120000"/>
              </a:lnSpc>
              <a:spcBef>
                <a:spcPts val="0"/>
              </a:spcBef>
              <a:buNone/>
            </a:pPr>
            <a:endParaRPr lang="it-IT" sz="1200" b="1" i="1" dirty="0" smtClean="0">
              <a:solidFill>
                <a:srgbClr val="7030A0"/>
              </a:solidFill>
            </a:endParaRPr>
          </a:p>
          <a:p>
            <a:pPr marL="0" indent="0" algn="just">
              <a:lnSpc>
                <a:spcPct val="120000"/>
              </a:lnSpc>
              <a:spcBef>
                <a:spcPts val="0"/>
              </a:spcBef>
              <a:buNone/>
            </a:pPr>
            <a:endParaRPr lang="it-IT" sz="1200" dirty="0">
              <a:solidFill>
                <a:srgbClr val="7030A0"/>
              </a:solidFill>
            </a:endParaRPr>
          </a:p>
          <a:p>
            <a:pPr marL="0" indent="0" algn="just">
              <a:lnSpc>
                <a:spcPct val="120000"/>
              </a:lnSpc>
              <a:spcBef>
                <a:spcPts val="0"/>
              </a:spcBef>
              <a:buNone/>
            </a:pPr>
            <a:endParaRPr lang="it-IT" sz="1200" dirty="0" smtClean="0">
              <a:solidFill>
                <a:srgbClr val="7030A0"/>
              </a:solidFill>
            </a:endParaRPr>
          </a:p>
          <a:p>
            <a:pPr marL="0" indent="0" algn="just">
              <a:lnSpc>
                <a:spcPct val="120000"/>
              </a:lnSpc>
              <a:spcBef>
                <a:spcPts val="0"/>
              </a:spcBef>
              <a:buNone/>
            </a:pPr>
            <a:endParaRPr lang="it-IT" sz="1200" dirty="0">
              <a:solidFill>
                <a:srgbClr val="7030A0"/>
              </a:solidFill>
            </a:endParaRPr>
          </a:p>
          <a:p>
            <a:pPr marL="0" indent="0" algn="just">
              <a:lnSpc>
                <a:spcPct val="120000"/>
              </a:lnSpc>
              <a:spcBef>
                <a:spcPts val="0"/>
              </a:spcBef>
              <a:buNone/>
            </a:pPr>
            <a:endParaRPr lang="it-IT" sz="1200" dirty="0" smtClean="0">
              <a:solidFill>
                <a:srgbClr val="7030A0"/>
              </a:solidFill>
            </a:endParaRPr>
          </a:p>
          <a:p>
            <a:pPr marL="0" indent="0" algn="just">
              <a:lnSpc>
                <a:spcPct val="120000"/>
              </a:lnSpc>
              <a:spcBef>
                <a:spcPts val="0"/>
              </a:spcBef>
              <a:buNone/>
            </a:pPr>
            <a:endParaRPr lang="it-IT" sz="1200" dirty="0" smtClean="0">
              <a:solidFill>
                <a:srgbClr val="7030A0"/>
              </a:solidFill>
            </a:endParaRPr>
          </a:p>
          <a:p>
            <a:pPr marL="0" indent="0" algn="just">
              <a:lnSpc>
                <a:spcPct val="120000"/>
              </a:lnSpc>
              <a:spcBef>
                <a:spcPts val="0"/>
              </a:spcBef>
              <a:buNone/>
            </a:pPr>
            <a:endParaRPr lang="it-IT" sz="1200" dirty="0">
              <a:solidFill>
                <a:srgbClr val="7030A0"/>
              </a:solidFill>
            </a:endParaRPr>
          </a:p>
          <a:p>
            <a:pPr marL="0" indent="0" algn="just">
              <a:lnSpc>
                <a:spcPct val="120000"/>
              </a:lnSpc>
              <a:spcBef>
                <a:spcPts val="0"/>
              </a:spcBef>
              <a:buNone/>
            </a:pPr>
            <a:endParaRPr lang="it-IT" sz="1200" dirty="0" smtClean="0">
              <a:solidFill>
                <a:srgbClr val="7030A0"/>
              </a:solidFill>
            </a:endParaRPr>
          </a:p>
          <a:p>
            <a:pPr marL="0" indent="0" algn="just">
              <a:lnSpc>
                <a:spcPct val="120000"/>
              </a:lnSpc>
              <a:spcBef>
                <a:spcPts val="0"/>
              </a:spcBef>
              <a:buNone/>
            </a:pPr>
            <a:endParaRPr lang="it-IT" sz="1200" dirty="0">
              <a:solidFill>
                <a:srgbClr val="7030A0"/>
              </a:solidFill>
            </a:endParaRPr>
          </a:p>
          <a:p>
            <a:pPr marL="0" indent="0" algn="just">
              <a:lnSpc>
                <a:spcPct val="120000"/>
              </a:lnSpc>
              <a:spcBef>
                <a:spcPts val="0"/>
              </a:spcBef>
              <a:buNone/>
            </a:pPr>
            <a:endParaRPr lang="it-IT" sz="1200" dirty="0" smtClean="0">
              <a:solidFill>
                <a:srgbClr val="7030A0"/>
              </a:solidFill>
            </a:endParaRPr>
          </a:p>
          <a:p>
            <a:pPr marL="0" indent="0" algn="just">
              <a:lnSpc>
                <a:spcPct val="120000"/>
              </a:lnSpc>
              <a:spcBef>
                <a:spcPts val="0"/>
              </a:spcBef>
              <a:buNone/>
            </a:pPr>
            <a:endParaRPr lang="it-IT" sz="1200" dirty="0">
              <a:solidFill>
                <a:srgbClr val="7030A0"/>
              </a:solidFill>
            </a:endParaRPr>
          </a:p>
          <a:p>
            <a:pPr marL="0" indent="0" algn="just">
              <a:lnSpc>
                <a:spcPct val="120000"/>
              </a:lnSpc>
              <a:spcBef>
                <a:spcPts val="0"/>
              </a:spcBef>
              <a:buNone/>
            </a:pPr>
            <a:endParaRPr lang="it-IT" sz="1200" dirty="0" smtClean="0">
              <a:solidFill>
                <a:srgbClr val="7030A0"/>
              </a:solidFill>
            </a:endParaRPr>
          </a:p>
          <a:p>
            <a:pPr marL="0" indent="0" algn="just">
              <a:lnSpc>
                <a:spcPct val="120000"/>
              </a:lnSpc>
              <a:spcBef>
                <a:spcPts val="0"/>
              </a:spcBef>
              <a:buNone/>
            </a:pPr>
            <a:endParaRPr lang="it-IT" sz="1600" dirty="0" smtClean="0">
              <a:solidFill>
                <a:srgbClr val="7030A0"/>
              </a:solidFill>
            </a:endParaRPr>
          </a:p>
          <a:p>
            <a:pPr marL="0" indent="0" algn="just">
              <a:lnSpc>
                <a:spcPct val="120000"/>
              </a:lnSpc>
              <a:spcBef>
                <a:spcPts val="0"/>
              </a:spcBef>
              <a:buNone/>
            </a:pPr>
            <a:endParaRPr lang="it-IT" sz="1600" dirty="0" smtClean="0">
              <a:solidFill>
                <a:srgbClr val="7030A0"/>
              </a:solidFill>
            </a:endParaRPr>
          </a:p>
          <a:p>
            <a:pPr marL="0" indent="0" algn="just">
              <a:lnSpc>
                <a:spcPct val="120000"/>
              </a:lnSpc>
              <a:spcBef>
                <a:spcPts val="0"/>
              </a:spcBef>
              <a:buNone/>
            </a:pPr>
            <a:endParaRPr lang="it-IT" sz="1300" dirty="0" smtClean="0">
              <a:solidFill>
                <a:srgbClr val="7030A0"/>
              </a:solidFill>
            </a:endParaRPr>
          </a:p>
          <a:p>
            <a:pPr marL="0" indent="0" algn="just">
              <a:lnSpc>
                <a:spcPct val="120000"/>
              </a:lnSpc>
              <a:spcBef>
                <a:spcPts val="0"/>
              </a:spcBef>
              <a:buNone/>
            </a:pPr>
            <a:endParaRPr lang="it-IT" sz="1300" dirty="0" smtClean="0">
              <a:solidFill>
                <a:srgbClr val="7030A0"/>
              </a:solidFill>
            </a:endParaRPr>
          </a:p>
          <a:p>
            <a:pPr marL="0" indent="0" algn="just">
              <a:lnSpc>
                <a:spcPct val="120000"/>
              </a:lnSpc>
              <a:spcBef>
                <a:spcPts val="0"/>
              </a:spcBef>
              <a:buNone/>
            </a:pPr>
            <a:endParaRPr lang="it-IT" sz="1300" dirty="0" smtClean="0">
              <a:solidFill>
                <a:srgbClr val="7030A0"/>
              </a:solidFill>
            </a:endParaRPr>
          </a:p>
          <a:p>
            <a:pPr marL="0" indent="0" algn="just">
              <a:lnSpc>
                <a:spcPct val="120000"/>
              </a:lnSpc>
              <a:spcBef>
                <a:spcPts val="0"/>
              </a:spcBef>
              <a:buNone/>
            </a:pPr>
            <a:endParaRPr lang="it-IT" sz="1300" dirty="0">
              <a:solidFill>
                <a:srgbClr val="7030A0"/>
              </a:solidFill>
            </a:endParaRPr>
          </a:p>
          <a:p>
            <a:pPr marL="0" indent="0" algn="just">
              <a:lnSpc>
                <a:spcPct val="120000"/>
              </a:lnSpc>
              <a:spcBef>
                <a:spcPts val="0"/>
              </a:spcBef>
              <a:buNone/>
            </a:pPr>
            <a:endParaRPr lang="it-IT" sz="1300" dirty="0" smtClean="0">
              <a:solidFill>
                <a:srgbClr val="7030A0"/>
              </a:solidFill>
            </a:endParaRPr>
          </a:p>
          <a:p>
            <a:pPr marL="0" indent="0" algn="just">
              <a:lnSpc>
                <a:spcPct val="120000"/>
              </a:lnSpc>
              <a:spcBef>
                <a:spcPts val="0"/>
              </a:spcBef>
              <a:buNone/>
            </a:pPr>
            <a:endParaRPr lang="it-IT" sz="1300" dirty="0" smtClean="0">
              <a:solidFill>
                <a:srgbClr val="7030A0"/>
              </a:solidFill>
            </a:endParaRPr>
          </a:p>
          <a:p>
            <a:pPr marL="0" indent="0" algn="just">
              <a:lnSpc>
                <a:spcPct val="120000"/>
              </a:lnSpc>
              <a:spcBef>
                <a:spcPts val="0"/>
              </a:spcBef>
              <a:buNone/>
            </a:pPr>
            <a:endParaRPr lang="it-IT" sz="1300" dirty="0">
              <a:solidFill>
                <a:srgbClr val="7030A0"/>
              </a:solidFill>
            </a:endParaRPr>
          </a:p>
          <a:p>
            <a:pPr marL="0" indent="0" algn="just">
              <a:lnSpc>
                <a:spcPct val="120000"/>
              </a:lnSpc>
              <a:spcBef>
                <a:spcPts val="0"/>
              </a:spcBef>
              <a:buNone/>
            </a:pPr>
            <a:endParaRPr lang="it-IT" sz="1300" dirty="0" smtClean="0">
              <a:solidFill>
                <a:srgbClr val="7030A0"/>
              </a:solidFill>
            </a:endParaRPr>
          </a:p>
          <a:p>
            <a:pPr marL="0" indent="0" algn="just">
              <a:lnSpc>
                <a:spcPct val="120000"/>
              </a:lnSpc>
              <a:spcBef>
                <a:spcPts val="0"/>
              </a:spcBef>
              <a:buNone/>
            </a:pPr>
            <a:endParaRPr lang="it-IT" sz="1300" dirty="0">
              <a:solidFill>
                <a:srgbClr val="7030A0"/>
              </a:solidFill>
            </a:endParaRPr>
          </a:p>
          <a:p>
            <a:pPr marL="0" indent="0" algn="just">
              <a:lnSpc>
                <a:spcPct val="120000"/>
              </a:lnSpc>
              <a:spcBef>
                <a:spcPts val="0"/>
              </a:spcBef>
              <a:buNone/>
            </a:pPr>
            <a:r>
              <a:rPr lang="it-IT" sz="1300" dirty="0" smtClean="0">
                <a:solidFill>
                  <a:srgbClr val="7030A0"/>
                </a:solidFill>
              </a:rPr>
              <a:t>*Gli importi soprariportati sono da intendersi al lordo di IVA</a:t>
            </a:r>
          </a:p>
          <a:p>
            <a:pPr marL="0" indent="0" algn="just">
              <a:lnSpc>
                <a:spcPct val="120000"/>
              </a:lnSpc>
              <a:spcBef>
                <a:spcPts val="0"/>
              </a:spcBef>
              <a:buNone/>
            </a:pPr>
            <a:endParaRPr lang="it-IT" sz="1300" dirty="0">
              <a:solidFill>
                <a:srgbClr val="7030A0"/>
              </a:solidFill>
            </a:endParaRPr>
          </a:p>
          <a:p>
            <a:pPr marL="0" indent="0" algn="just">
              <a:lnSpc>
                <a:spcPct val="120000"/>
              </a:lnSpc>
              <a:spcBef>
                <a:spcPts val="0"/>
              </a:spcBef>
              <a:buNone/>
            </a:pPr>
            <a:r>
              <a:rPr lang="it-IT" sz="2900" dirty="0" smtClean="0">
                <a:solidFill>
                  <a:srgbClr val="7030A0"/>
                </a:solidFill>
              </a:rPr>
              <a:t>Non </a:t>
            </a:r>
            <a:r>
              <a:rPr lang="it-IT" sz="2900" dirty="0">
                <a:solidFill>
                  <a:srgbClr val="7030A0"/>
                </a:solidFill>
              </a:rPr>
              <a:t>è esclusa la possibilità di autorizzare ulteriori interventi a fronte di valutazione dei costi da parte dei tecnici ATC.</a:t>
            </a:r>
          </a:p>
        </p:txBody>
      </p:sp>
      <p:pic>
        <p:nvPicPr>
          <p:cNvPr id="5" name="Picture 2" descr="C:\Users\lbalocco\Desktop\Logo(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04664"/>
            <a:ext cx="1181193" cy="4833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la 2"/>
          <p:cNvGraphicFramePr>
            <a:graphicFrameLocks noGrp="1"/>
          </p:cNvGraphicFramePr>
          <p:nvPr>
            <p:extLst>
              <p:ext uri="{D42A27DB-BD31-4B8C-83A1-F6EECF244321}">
                <p14:modId xmlns:p14="http://schemas.microsoft.com/office/powerpoint/2010/main" val="3965763924"/>
              </p:ext>
            </p:extLst>
          </p:nvPr>
        </p:nvGraphicFramePr>
        <p:xfrm>
          <a:off x="899592" y="3068960"/>
          <a:ext cx="5337413" cy="2376289"/>
        </p:xfrm>
        <a:graphic>
          <a:graphicData uri="http://schemas.openxmlformats.org/drawingml/2006/table">
            <a:tbl>
              <a:tblPr firstRow="1" firstCol="1" bandRow="1">
                <a:tableStyleId>{5C22544A-7EE6-4342-B048-85BDC9FD1C3A}</a:tableStyleId>
              </a:tblPr>
              <a:tblGrid>
                <a:gridCol w="3414130"/>
                <a:gridCol w="1923283"/>
              </a:tblGrid>
              <a:tr h="232792">
                <a:tc>
                  <a:txBody>
                    <a:bodyPr/>
                    <a:lstStyle/>
                    <a:p>
                      <a:pPr marL="0" algn="ctr" defTabSz="914400" rtl="0" eaLnBrk="1" fontAlgn="ctr" latinLnBrk="0" hangingPunct="1">
                        <a:spcAft>
                          <a:spcPts val="0"/>
                        </a:spcAft>
                      </a:pPr>
                      <a:r>
                        <a:rPr lang="it-IT" sz="1200" b="0" u="none" strike="noStrike" kern="1200" cap="none" spc="0" dirty="0">
                          <a:ln>
                            <a:noFill/>
                          </a:ln>
                          <a:solidFill>
                            <a:srgbClr val="7030A0"/>
                          </a:solidFill>
                          <a:effectLst/>
                          <a:latin typeface="+mn-lt"/>
                          <a:ea typeface="+mn-ea"/>
                          <a:cs typeface="+mn-cs"/>
                        </a:rPr>
                        <a:t>Descrizione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ACC8"/>
                    </a:solidFill>
                  </a:tcPr>
                </a:tc>
                <a:tc>
                  <a:txBody>
                    <a:bodyPr/>
                    <a:lstStyle/>
                    <a:p>
                      <a:pPr marL="0" algn="ctr" defTabSz="914400" rtl="0" eaLnBrk="1" fontAlgn="ctr" latinLnBrk="0" hangingPunct="1">
                        <a:spcAft>
                          <a:spcPts val="0"/>
                        </a:spcAft>
                      </a:pPr>
                      <a:r>
                        <a:rPr lang="it-IT" sz="1200" b="0" u="none" strike="noStrike" kern="1200" cap="none" spc="0" dirty="0">
                          <a:ln>
                            <a:noFill/>
                          </a:ln>
                          <a:solidFill>
                            <a:srgbClr val="7030A0"/>
                          </a:solidFill>
                          <a:effectLst/>
                          <a:latin typeface="+mn-lt"/>
                          <a:ea typeface="+mn-ea"/>
                          <a:cs typeface="+mn-cs"/>
                        </a:rPr>
                        <a:t>Ipotesi di prezzo medio da ribassare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ACC8"/>
                    </a:solidFill>
                  </a:tcPr>
                </a:tc>
              </a:tr>
              <a:tr h="210304">
                <a:tc>
                  <a:txBody>
                    <a:bodyPr/>
                    <a:lstStyle/>
                    <a:p>
                      <a:pPr marL="0" algn="ctr" defTabSz="914400" rtl="0" eaLnBrk="1" fontAlgn="ctr" latinLnBrk="0" hangingPunct="1">
                        <a:spcAft>
                          <a:spcPts val="0"/>
                        </a:spcAft>
                      </a:pPr>
                      <a:r>
                        <a:rPr lang="it-IT" sz="1200" b="0" u="none" strike="noStrike" kern="1200" cap="none" spc="0" dirty="0">
                          <a:ln>
                            <a:noFill/>
                          </a:ln>
                          <a:solidFill>
                            <a:srgbClr val="7030A0"/>
                          </a:solidFill>
                          <a:effectLst/>
                          <a:latin typeface="+mn-lt"/>
                          <a:ea typeface="+mn-ea"/>
                          <a:cs typeface="+mn-cs"/>
                        </a:rPr>
                        <a:t>Eliminazione perdita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ACC8"/>
                    </a:solidFill>
                  </a:tcPr>
                </a:tc>
                <a:tc>
                  <a:txBody>
                    <a:bodyPr/>
                    <a:lstStyle/>
                    <a:p>
                      <a:pPr marL="0" algn="ctr" defTabSz="914400" rtl="0" eaLnBrk="1" fontAlgn="ctr" latinLnBrk="0" hangingPunct="1">
                        <a:spcAft>
                          <a:spcPts val="0"/>
                        </a:spcAft>
                      </a:pPr>
                      <a:r>
                        <a:rPr lang="it-IT" sz="1200" b="0" u="none" strike="noStrike" kern="1200" cap="none" spc="0" dirty="0">
                          <a:ln>
                            <a:noFill/>
                          </a:ln>
                          <a:solidFill>
                            <a:srgbClr val="7030A0"/>
                          </a:solidFill>
                          <a:effectLst/>
                          <a:latin typeface="+mn-lt"/>
                          <a:ea typeface="+mn-ea"/>
                          <a:cs typeface="+mn-cs"/>
                        </a:rPr>
                        <a:t>179,89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ACC8"/>
                    </a:solidFill>
                  </a:tcPr>
                </a:tc>
              </a:tr>
              <a:tr h="200025">
                <a:tc>
                  <a:txBody>
                    <a:bodyPr/>
                    <a:lstStyle/>
                    <a:p>
                      <a:pPr marL="0" algn="ctr" defTabSz="914400" rtl="0" eaLnBrk="1" fontAlgn="ctr" latinLnBrk="0" hangingPunct="1">
                        <a:spcAft>
                          <a:spcPts val="0"/>
                        </a:spcAft>
                      </a:pPr>
                      <a:r>
                        <a:rPr lang="it-IT" sz="1200" b="0" u="none" strike="noStrike" kern="1200" cap="none" spc="0" dirty="0">
                          <a:ln>
                            <a:noFill/>
                          </a:ln>
                          <a:solidFill>
                            <a:srgbClr val="7030A0"/>
                          </a:solidFill>
                          <a:effectLst/>
                          <a:latin typeface="+mn-lt"/>
                          <a:ea typeface="+mn-ea"/>
                          <a:cs typeface="+mn-cs"/>
                        </a:rPr>
                        <a:t>Rifacimento attacco idraulico (carico e scarico)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ACC8"/>
                    </a:solidFill>
                  </a:tcPr>
                </a:tc>
                <a:tc>
                  <a:txBody>
                    <a:bodyPr/>
                    <a:lstStyle/>
                    <a:p>
                      <a:pPr marL="0" algn="ctr" defTabSz="914400" rtl="0" eaLnBrk="1" fontAlgn="ctr" latinLnBrk="0" hangingPunct="1">
                        <a:spcAft>
                          <a:spcPts val="0"/>
                        </a:spcAft>
                      </a:pPr>
                      <a:r>
                        <a:rPr lang="it-IT" sz="1200" b="0" u="none" strike="noStrike" kern="1200" cap="none" spc="0" dirty="0">
                          <a:ln>
                            <a:noFill/>
                          </a:ln>
                          <a:solidFill>
                            <a:srgbClr val="7030A0"/>
                          </a:solidFill>
                          <a:effectLst/>
                          <a:latin typeface="+mn-lt"/>
                          <a:ea typeface="+mn-ea"/>
                          <a:cs typeface="+mn-cs"/>
                        </a:rPr>
                        <a:t>797,96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ACC8"/>
                    </a:solidFill>
                  </a:tcPr>
                </a:tc>
              </a:tr>
              <a:tr h="200025">
                <a:tc>
                  <a:txBody>
                    <a:bodyPr/>
                    <a:lstStyle/>
                    <a:p>
                      <a:pPr marL="0" algn="ctr" defTabSz="914400" rtl="0" eaLnBrk="1" fontAlgn="ctr" latinLnBrk="0" hangingPunct="1">
                        <a:spcAft>
                          <a:spcPts val="0"/>
                        </a:spcAft>
                      </a:pPr>
                      <a:r>
                        <a:rPr lang="it-IT" sz="1200" b="0" u="none" strike="noStrike" kern="1200" cap="none" spc="0" dirty="0">
                          <a:ln>
                            <a:noFill/>
                          </a:ln>
                          <a:solidFill>
                            <a:srgbClr val="7030A0"/>
                          </a:solidFill>
                          <a:effectLst/>
                          <a:latin typeface="+mn-lt"/>
                          <a:ea typeface="+mn-ea"/>
                          <a:cs typeface="+mn-cs"/>
                        </a:rPr>
                        <a:t>Rifacimento attacco idraulico (carico o scarico)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ACC8"/>
                    </a:solidFill>
                  </a:tcPr>
                </a:tc>
                <a:tc>
                  <a:txBody>
                    <a:bodyPr/>
                    <a:lstStyle/>
                    <a:p>
                      <a:pPr marL="0" algn="ctr" defTabSz="914400" rtl="0" eaLnBrk="1" fontAlgn="ctr" latinLnBrk="0" hangingPunct="1">
                        <a:spcAft>
                          <a:spcPts val="0"/>
                        </a:spcAft>
                      </a:pPr>
                      <a:r>
                        <a:rPr lang="it-IT" sz="1200" b="0" u="none" strike="noStrike" kern="1200" cap="none" spc="0" dirty="0">
                          <a:ln>
                            <a:noFill/>
                          </a:ln>
                          <a:solidFill>
                            <a:srgbClr val="7030A0"/>
                          </a:solidFill>
                          <a:effectLst/>
                          <a:latin typeface="+mn-lt"/>
                          <a:ea typeface="+mn-ea"/>
                          <a:cs typeface="+mn-cs"/>
                        </a:rPr>
                        <a:t>390,00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ACC8"/>
                    </a:solidFill>
                  </a:tcPr>
                </a:tc>
              </a:tr>
              <a:tr h="200025">
                <a:tc>
                  <a:txBody>
                    <a:bodyPr/>
                    <a:lstStyle/>
                    <a:p>
                      <a:pPr marL="0" algn="ctr" defTabSz="914400" rtl="0" eaLnBrk="1" fontAlgn="ctr" latinLnBrk="0" hangingPunct="1">
                        <a:spcAft>
                          <a:spcPts val="0"/>
                        </a:spcAft>
                      </a:pPr>
                      <a:r>
                        <a:rPr lang="it-IT" sz="1200" b="0" u="none" strike="noStrike" kern="1200" cap="none" spc="0" dirty="0">
                          <a:ln>
                            <a:noFill/>
                          </a:ln>
                          <a:solidFill>
                            <a:srgbClr val="7030A0"/>
                          </a:solidFill>
                          <a:effectLst/>
                          <a:latin typeface="+mn-lt"/>
                          <a:ea typeface="+mn-ea"/>
                          <a:cs typeface="+mn-cs"/>
                        </a:rPr>
                        <a:t>Sostituzione saracinesca d’arresto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ACC8"/>
                    </a:solidFill>
                  </a:tcPr>
                </a:tc>
                <a:tc>
                  <a:txBody>
                    <a:bodyPr/>
                    <a:lstStyle/>
                    <a:p>
                      <a:pPr marL="0" algn="ctr" defTabSz="914400" rtl="0" eaLnBrk="1" fontAlgn="ctr" latinLnBrk="0" hangingPunct="1">
                        <a:spcAft>
                          <a:spcPts val="0"/>
                        </a:spcAft>
                      </a:pPr>
                      <a:r>
                        <a:rPr lang="it-IT" sz="1200" b="0" u="none" strike="noStrike" kern="1200" cap="none" spc="0" dirty="0">
                          <a:ln>
                            <a:noFill/>
                          </a:ln>
                          <a:solidFill>
                            <a:srgbClr val="7030A0"/>
                          </a:solidFill>
                          <a:effectLst/>
                          <a:latin typeface="+mn-lt"/>
                          <a:ea typeface="+mn-ea"/>
                          <a:cs typeface="+mn-cs"/>
                        </a:rPr>
                        <a:t>178,41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ACC8"/>
                    </a:solidFill>
                  </a:tcPr>
                </a:tc>
              </a:tr>
              <a:tr h="200025">
                <a:tc>
                  <a:txBody>
                    <a:bodyPr/>
                    <a:lstStyle/>
                    <a:p>
                      <a:pPr marL="0" algn="ctr" defTabSz="914400" rtl="0" eaLnBrk="1" fontAlgn="ctr" latinLnBrk="0" hangingPunct="1">
                        <a:spcAft>
                          <a:spcPts val="0"/>
                        </a:spcAft>
                      </a:pPr>
                      <a:r>
                        <a:rPr lang="it-IT" sz="1200" b="0" u="none" strike="noStrike" kern="1200" cap="none" spc="0" dirty="0">
                          <a:ln>
                            <a:noFill/>
                          </a:ln>
                          <a:solidFill>
                            <a:srgbClr val="7030A0"/>
                          </a:solidFill>
                          <a:effectLst/>
                          <a:latin typeface="+mn-lt"/>
                          <a:ea typeface="+mn-ea"/>
                          <a:cs typeface="+mn-cs"/>
                        </a:rPr>
                        <a:t>Sostituzione pavimento (prezzo a mq)</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ACC8"/>
                    </a:solidFill>
                  </a:tcPr>
                </a:tc>
                <a:tc>
                  <a:txBody>
                    <a:bodyPr/>
                    <a:lstStyle/>
                    <a:p>
                      <a:pPr marL="0" algn="ctr" defTabSz="914400" rtl="0" eaLnBrk="1" fontAlgn="ctr" latinLnBrk="0" hangingPunct="1">
                        <a:spcAft>
                          <a:spcPts val="0"/>
                        </a:spcAft>
                      </a:pPr>
                      <a:r>
                        <a:rPr lang="it-IT" sz="1200" b="0" u="none" strike="noStrike" kern="1200" cap="none" spc="0" dirty="0">
                          <a:ln>
                            <a:noFill/>
                          </a:ln>
                          <a:solidFill>
                            <a:srgbClr val="7030A0"/>
                          </a:solidFill>
                          <a:effectLst/>
                          <a:latin typeface="+mn-lt"/>
                          <a:ea typeface="+mn-ea"/>
                          <a:cs typeface="+mn-cs"/>
                        </a:rPr>
                        <a:t>97,78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ACC8"/>
                    </a:solidFill>
                  </a:tcPr>
                </a:tc>
              </a:tr>
              <a:tr h="200025">
                <a:tc>
                  <a:txBody>
                    <a:bodyPr/>
                    <a:lstStyle/>
                    <a:p>
                      <a:pPr marL="0" algn="ctr" defTabSz="914400" rtl="0" eaLnBrk="1" fontAlgn="ctr" latinLnBrk="0" hangingPunct="1">
                        <a:spcAft>
                          <a:spcPts val="0"/>
                        </a:spcAft>
                      </a:pPr>
                      <a:r>
                        <a:rPr lang="it-IT" sz="1200" b="0" u="none" strike="noStrike" kern="1200" cap="none" spc="0" dirty="0">
                          <a:ln>
                            <a:noFill/>
                          </a:ln>
                          <a:solidFill>
                            <a:srgbClr val="7030A0"/>
                          </a:solidFill>
                          <a:effectLst/>
                          <a:latin typeface="+mn-lt"/>
                          <a:ea typeface="+mn-ea"/>
                          <a:cs typeface="+mn-cs"/>
                        </a:rPr>
                        <a:t>Sostituzione rivestimento (prezzo a mq)</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ACC8"/>
                    </a:solidFill>
                  </a:tcPr>
                </a:tc>
                <a:tc>
                  <a:txBody>
                    <a:bodyPr/>
                    <a:lstStyle/>
                    <a:p>
                      <a:pPr marL="0" algn="ctr" defTabSz="914400" rtl="0" eaLnBrk="1" fontAlgn="ctr" latinLnBrk="0" hangingPunct="1">
                        <a:spcAft>
                          <a:spcPts val="0"/>
                        </a:spcAft>
                      </a:pPr>
                      <a:r>
                        <a:rPr lang="it-IT" sz="1200" b="0" u="none" strike="noStrike" kern="1200" cap="none" spc="0" dirty="0">
                          <a:ln>
                            <a:noFill/>
                          </a:ln>
                          <a:solidFill>
                            <a:srgbClr val="7030A0"/>
                          </a:solidFill>
                          <a:effectLst/>
                          <a:latin typeface="+mn-lt"/>
                          <a:ea typeface="+mn-ea"/>
                          <a:cs typeface="+mn-cs"/>
                        </a:rPr>
                        <a:t>95,73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ACC8"/>
                    </a:solidFill>
                  </a:tcPr>
                </a:tc>
              </a:tr>
              <a:tr h="200025">
                <a:tc>
                  <a:txBody>
                    <a:bodyPr/>
                    <a:lstStyle/>
                    <a:p>
                      <a:pPr marL="0" algn="ctr" defTabSz="914400" rtl="0" eaLnBrk="1" fontAlgn="ctr" latinLnBrk="0" hangingPunct="1">
                        <a:spcAft>
                          <a:spcPts val="0"/>
                        </a:spcAft>
                      </a:pPr>
                      <a:r>
                        <a:rPr lang="it-IT" sz="1200" b="0" u="none" strike="noStrike" kern="1200" cap="none" spc="0" dirty="0">
                          <a:ln>
                            <a:noFill/>
                          </a:ln>
                          <a:solidFill>
                            <a:srgbClr val="7030A0"/>
                          </a:solidFill>
                          <a:effectLst/>
                          <a:latin typeface="+mn-lt"/>
                          <a:ea typeface="+mn-ea"/>
                          <a:cs typeface="+mn-cs"/>
                        </a:rPr>
                        <a:t>Rifacimento intonaco e rasatura (prezzo al mq)</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ACC8"/>
                    </a:solidFill>
                  </a:tcPr>
                </a:tc>
                <a:tc>
                  <a:txBody>
                    <a:bodyPr/>
                    <a:lstStyle/>
                    <a:p>
                      <a:pPr marL="0" algn="ctr" defTabSz="914400" rtl="0" eaLnBrk="1" fontAlgn="ctr" latinLnBrk="0" hangingPunct="1">
                        <a:spcAft>
                          <a:spcPts val="0"/>
                        </a:spcAft>
                      </a:pPr>
                      <a:r>
                        <a:rPr lang="it-IT" sz="1200" b="0" u="none" strike="noStrike" kern="1200" cap="none" spc="0" dirty="0">
                          <a:ln>
                            <a:noFill/>
                          </a:ln>
                          <a:solidFill>
                            <a:srgbClr val="7030A0"/>
                          </a:solidFill>
                          <a:effectLst/>
                          <a:latin typeface="+mn-lt"/>
                          <a:ea typeface="+mn-ea"/>
                          <a:cs typeface="+mn-cs"/>
                        </a:rPr>
                        <a:t>30,5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ACC8"/>
                    </a:solidFill>
                  </a:tcPr>
                </a:tc>
              </a:tr>
              <a:tr h="200025">
                <a:tc>
                  <a:txBody>
                    <a:bodyPr/>
                    <a:lstStyle/>
                    <a:p>
                      <a:pPr marL="0" algn="ctr" defTabSz="914400" rtl="0" eaLnBrk="1" fontAlgn="ctr" latinLnBrk="0" hangingPunct="1">
                        <a:spcAft>
                          <a:spcPts val="0"/>
                        </a:spcAft>
                      </a:pPr>
                      <a:r>
                        <a:rPr lang="it-IT" sz="1200" b="0" u="none" strike="noStrike" kern="1200" cap="none" spc="0" dirty="0">
                          <a:ln>
                            <a:noFill/>
                          </a:ln>
                          <a:solidFill>
                            <a:srgbClr val="7030A0"/>
                          </a:solidFill>
                          <a:effectLst/>
                          <a:latin typeface="+mn-lt"/>
                          <a:ea typeface="+mn-ea"/>
                          <a:cs typeface="+mn-cs"/>
                        </a:rPr>
                        <a:t>Sostituzione bojler a gas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ACC8"/>
                    </a:solidFill>
                  </a:tcPr>
                </a:tc>
                <a:tc>
                  <a:txBody>
                    <a:bodyPr/>
                    <a:lstStyle/>
                    <a:p>
                      <a:pPr marL="0" algn="ctr" defTabSz="914400" rtl="0" eaLnBrk="1" fontAlgn="ctr" latinLnBrk="0" hangingPunct="1">
                        <a:spcAft>
                          <a:spcPts val="0"/>
                        </a:spcAft>
                      </a:pPr>
                      <a:r>
                        <a:rPr lang="it-IT" sz="1200" b="0" u="none" strike="noStrike" kern="1200" cap="none" spc="0" dirty="0">
                          <a:ln>
                            <a:noFill/>
                          </a:ln>
                          <a:solidFill>
                            <a:srgbClr val="7030A0"/>
                          </a:solidFill>
                          <a:effectLst/>
                          <a:latin typeface="+mn-lt"/>
                          <a:ea typeface="+mn-ea"/>
                          <a:cs typeface="+mn-cs"/>
                        </a:rPr>
                        <a:t>526,62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ACC8"/>
                    </a:solidFill>
                  </a:tcPr>
                </a:tc>
              </a:tr>
              <a:tr h="200025">
                <a:tc>
                  <a:txBody>
                    <a:bodyPr/>
                    <a:lstStyle/>
                    <a:p>
                      <a:pPr marL="0" algn="ctr" defTabSz="914400" rtl="0" eaLnBrk="1" fontAlgn="ctr" latinLnBrk="0" hangingPunct="1">
                        <a:spcAft>
                          <a:spcPts val="0"/>
                        </a:spcAft>
                      </a:pPr>
                      <a:r>
                        <a:rPr lang="it-IT" sz="1200" b="0" u="none" strike="noStrike" kern="1200" cap="none" spc="0" dirty="0">
                          <a:ln>
                            <a:noFill/>
                          </a:ln>
                          <a:solidFill>
                            <a:srgbClr val="7030A0"/>
                          </a:solidFill>
                          <a:effectLst/>
                          <a:latin typeface="+mn-lt"/>
                          <a:ea typeface="+mn-ea"/>
                          <a:cs typeface="+mn-cs"/>
                        </a:rPr>
                        <a:t>Sostituzione bojler elettrico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ACC8"/>
                    </a:solidFill>
                  </a:tcPr>
                </a:tc>
                <a:tc>
                  <a:txBody>
                    <a:bodyPr/>
                    <a:lstStyle/>
                    <a:p>
                      <a:pPr marL="0" algn="ctr" defTabSz="914400" rtl="0" eaLnBrk="1" fontAlgn="ctr" latinLnBrk="0" hangingPunct="1">
                        <a:spcAft>
                          <a:spcPts val="0"/>
                        </a:spcAft>
                      </a:pPr>
                      <a:r>
                        <a:rPr lang="it-IT" sz="1200" b="0" u="none" strike="noStrike" kern="1200" cap="none" spc="0" dirty="0">
                          <a:ln>
                            <a:noFill/>
                          </a:ln>
                          <a:solidFill>
                            <a:srgbClr val="7030A0"/>
                          </a:solidFill>
                          <a:effectLst/>
                          <a:latin typeface="+mn-lt"/>
                          <a:ea typeface="+mn-ea"/>
                          <a:cs typeface="+mn-cs"/>
                        </a:rPr>
                        <a:t>241,42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ACC8"/>
                    </a:solidFill>
                  </a:tcPr>
                </a:tc>
              </a:tr>
              <a:tr h="200025">
                <a:tc>
                  <a:txBody>
                    <a:bodyPr/>
                    <a:lstStyle/>
                    <a:p>
                      <a:pPr marL="0" algn="ctr" defTabSz="914400" rtl="0" eaLnBrk="1" fontAlgn="ctr" latinLnBrk="0" hangingPunct="1">
                        <a:spcAft>
                          <a:spcPts val="0"/>
                        </a:spcAft>
                      </a:pPr>
                      <a:r>
                        <a:rPr lang="it-IT" sz="1200" b="0" u="none" strike="noStrike" kern="1200" cap="none" spc="0" dirty="0">
                          <a:ln>
                            <a:noFill/>
                          </a:ln>
                          <a:solidFill>
                            <a:srgbClr val="7030A0"/>
                          </a:solidFill>
                          <a:effectLst/>
                          <a:latin typeface="+mn-lt"/>
                          <a:ea typeface="+mn-ea"/>
                          <a:cs typeface="+mn-cs"/>
                        </a:rPr>
                        <a:t>Sostituzione interruttore differenziale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ACC8"/>
                    </a:solidFill>
                  </a:tcPr>
                </a:tc>
                <a:tc>
                  <a:txBody>
                    <a:bodyPr/>
                    <a:lstStyle/>
                    <a:p>
                      <a:pPr marL="0" algn="ctr" defTabSz="914400" rtl="0" eaLnBrk="1" fontAlgn="ctr" latinLnBrk="0" hangingPunct="1">
                        <a:spcAft>
                          <a:spcPts val="0"/>
                        </a:spcAft>
                      </a:pPr>
                      <a:r>
                        <a:rPr lang="it-IT" sz="1200" b="0" u="none" strike="noStrike" kern="1200" cap="none" spc="0" dirty="0">
                          <a:ln>
                            <a:noFill/>
                          </a:ln>
                          <a:solidFill>
                            <a:srgbClr val="7030A0"/>
                          </a:solidFill>
                          <a:effectLst/>
                          <a:latin typeface="+mn-lt"/>
                          <a:ea typeface="+mn-ea"/>
                          <a:cs typeface="+mn-cs"/>
                        </a:rPr>
                        <a:t>75,3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ACC8"/>
                    </a:solidFill>
                  </a:tcPr>
                </a:tc>
              </a:tr>
            </a:tbl>
          </a:graphicData>
        </a:graphic>
      </p:graphicFrame>
    </p:spTree>
    <p:extLst>
      <p:ext uri="{BB962C8B-B14F-4D97-AF65-F5344CB8AC3E}">
        <p14:creationId xmlns:p14="http://schemas.microsoft.com/office/powerpoint/2010/main" val="212748576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179512" y="304800"/>
            <a:ext cx="6696744" cy="6364560"/>
          </a:xfrm>
        </p:spPr>
        <p:txBody>
          <a:bodyPr>
            <a:normAutofit/>
          </a:bodyPr>
          <a:lstStyle/>
          <a:p>
            <a:pPr marL="0" indent="0" algn="just">
              <a:spcBef>
                <a:spcPts val="0"/>
              </a:spcBef>
              <a:buNone/>
            </a:pPr>
            <a:r>
              <a:rPr lang="it-IT" sz="1600" dirty="0" smtClean="0">
                <a:solidFill>
                  <a:srgbClr val="7030A0"/>
                </a:solidFill>
              </a:rPr>
              <a:t>La validità dell’autorizzazione è di 90 giorni.</a:t>
            </a:r>
          </a:p>
          <a:p>
            <a:pPr marL="0" indent="0" algn="just">
              <a:spcBef>
                <a:spcPts val="0"/>
              </a:spcBef>
              <a:buNone/>
            </a:pPr>
            <a:endParaRPr lang="it-IT" sz="1600" dirty="0" smtClean="0">
              <a:solidFill>
                <a:srgbClr val="7030A0"/>
              </a:solidFill>
            </a:endParaRPr>
          </a:p>
          <a:p>
            <a:pPr marL="0" indent="0" algn="just">
              <a:spcBef>
                <a:spcPts val="0"/>
              </a:spcBef>
              <a:buNone/>
            </a:pPr>
            <a:r>
              <a:rPr lang="it-IT" sz="1600" dirty="0" smtClean="0">
                <a:solidFill>
                  <a:srgbClr val="7030A0"/>
                </a:solidFill>
              </a:rPr>
              <a:t>L’entità </a:t>
            </a:r>
            <a:r>
              <a:rPr lang="it-IT" sz="1600" dirty="0">
                <a:solidFill>
                  <a:srgbClr val="7030A0"/>
                </a:solidFill>
              </a:rPr>
              <a:t>del rimborso sarà desunta dall’Elenco Prezzi </a:t>
            </a:r>
            <a:r>
              <a:rPr lang="it-IT" sz="1600" dirty="0" smtClean="0">
                <a:solidFill>
                  <a:srgbClr val="7030A0"/>
                </a:solidFill>
              </a:rPr>
              <a:t>del Settore Manutenzione di </a:t>
            </a:r>
            <a:r>
              <a:rPr lang="it-IT" sz="1600" dirty="0">
                <a:solidFill>
                  <a:srgbClr val="7030A0"/>
                </a:solidFill>
              </a:rPr>
              <a:t>ATC, con l’applicazione di un ribasso iniziale del 32% (ribasso massimo offerto in sede di </a:t>
            </a:r>
            <a:r>
              <a:rPr lang="it-IT" sz="1600" dirty="0" smtClean="0">
                <a:solidFill>
                  <a:srgbClr val="7030A0"/>
                </a:solidFill>
              </a:rPr>
              <a:t>gara per i lavori </a:t>
            </a:r>
            <a:r>
              <a:rPr lang="it-IT" sz="1600" dirty="0">
                <a:solidFill>
                  <a:srgbClr val="7030A0"/>
                </a:solidFill>
              </a:rPr>
              <a:t>di Manutenzione Ordinaria da parte di Atc nel maggio 2018</a:t>
            </a:r>
            <a:r>
              <a:rPr lang="it-IT" sz="1600" dirty="0" smtClean="0">
                <a:solidFill>
                  <a:srgbClr val="7030A0"/>
                </a:solidFill>
              </a:rPr>
              <a:t>). Il </a:t>
            </a:r>
            <a:r>
              <a:rPr lang="it-IT" sz="1600" dirty="0">
                <a:solidFill>
                  <a:srgbClr val="7030A0"/>
                </a:solidFill>
              </a:rPr>
              <a:t>ribasso sarà aggiornato sulla base dei ribassi massimi offerti nei prossimi appalti</a:t>
            </a:r>
            <a:r>
              <a:rPr lang="it-IT" sz="1600" dirty="0" smtClean="0">
                <a:solidFill>
                  <a:srgbClr val="7030A0"/>
                </a:solidFill>
              </a:rPr>
              <a:t>.</a:t>
            </a:r>
          </a:p>
          <a:p>
            <a:pPr marL="0" indent="0" algn="just">
              <a:spcBef>
                <a:spcPts val="0"/>
              </a:spcBef>
              <a:buNone/>
            </a:pPr>
            <a:endParaRPr lang="it-IT" sz="1600" dirty="0">
              <a:solidFill>
                <a:srgbClr val="7030A0"/>
              </a:solidFill>
            </a:endParaRPr>
          </a:p>
          <a:p>
            <a:pPr marL="0" indent="0" algn="just">
              <a:spcBef>
                <a:spcPts val="0"/>
              </a:spcBef>
              <a:buNone/>
            </a:pPr>
            <a:r>
              <a:rPr lang="it-IT" sz="1600" dirty="0">
                <a:solidFill>
                  <a:srgbClr val="7030A0"/>
                </a:solidFill>
              </a:rPr>
              <a:t>Alla luce del carattere sperimentale del progetto, si prevede che l’importo massimo rimborsabile sia pari ad € 3.500,00 (50% del massimale rimborsabile previsto dalla Legge Regionale 3/2010).</a:t>
            </a:r>
          </a:p>
          <a:p>
            <a:pPr marL="45720" indent="0" algn="just">
              <a:spcBef>
                <a:spcPts val="0"/>
              </a:spcBef>
              <a:buNone/>
            </a:pPr>
            <a:endParaRPr lang="it-IT" sz="1600" dirty="0" smtClean="0">
              <a:solidFill>
                <a:srgbClr val="7030A0"/>
              </a:solidFill>
            </a:endParaRPr>
          </a:p>
          <a:p>
            <a:pPr marL="45720" indent="0" algn="just">
              <a:lnSpc>
                <a:spcPct val="150000"/>
              </a:lnSpc>
              <a:spcBef>
                <a:spcPts val="0"/>
              </a:spcBef>
              <a:buNone/>
            </a:pPr>
            <a:endParaRPr lang="it-IT" sz="1600" dirty="0"/>
          </a:p>
        </p:txBody>
      </p:sp>
      <p:pic>
        <p:nvPicPr>
          <p:cNvPr id="9" name="Picture 2" descr="C:\Users\lbalocco\Desktop\Logo(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04664"/>
            <a:ext cx="1181193" cy="483320"/>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descr="Immagine correlata"/>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717032"/>
            <a:ext cx="2952328" cy="2808312"/>
          </a:xfrm>
          <a:prstGeom prst="rect">
            <a:avLst/>
          </a:prstGeom>
          <a:noFill/>
          <a:ln>
            <a:noFill/>
          </a:ln>
        </p:spPr>
      </p:pic>
    </p:spTree>
    <p:extLst>
      <p:ext uri="{BB962C8B-B14F-4D97-AF65-F5344CB8AC3E}">
        <p14:creationId xmlns:p14="http://schemas.microsoft.com/office/powerpoint/2010/main" val="201947927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179512" y="188640"/>
            <a:ext cx="6768752" cy="6499856"/>
          </a:xfrm>
        </p:spPr>
        <p:txBody>
          <a:bodyPr wrap="square">
            <a:normAutofit fontScale="25000" lnSpcReduction="20000"/>
          </a:bodyPr>
          <a:lstStyle/>
          <a:p>
            <a:pPr marL="0" indent="0" algn="ctr">
              <a:lnSpc>
                <a:spcPct val="160000"/>
              </a:lnSpc>
              <a:spcBef>
                <a:spcPts val="0"/>
              </a:spcBef>
              <a:buClr>
                <a:srgbClr val="002060"/>
              </a:buClr>
              <a:buNone/>
              <a:tabLst>
                <a:tab pos="540000" algn="l"/>
              </a:tabLst>
            </a:pPr>
            <a:r>
              <a:rPr lang="it-IT" sz="6400" b="1" dirty="0" smtClean="0">
                <a:solidFill>
                  <a:srgbClr val="7030A0"/>
                </a:solidFill>
                <a:latin typeface="+mj-lt"/>
                <a:ea typeface="Calibri"/>
                <a:cs typeface="Times New Roman"/>
              </a:rPr>
              <a:t>INDICE</a:t>
            </a:r>
          </a:p>
          <a:p>
            <a:pPr marL="0" indent="0" algn="ctr">
              <a:lnSpc>
                <a:spcPct val="160000"/>
              </a:lnSpc>
              <a:spcBef>
                <a:spcPts val="0"/>
              </a:spcBef>
              <a:buClr>
                <a:srgbClr val="002060"/>
              </a:buClr>
              <a:buNone/>
              <a:tabLst>
                <a:tab pos="540000" algn="l"/>
              </a:tabLst>
            </a:pPr>
            <a:endParaRPr lang="it-IT" sz="6400" b="1" dirty="0" smtClean="0">
              <a:solidFill>
                <a:srgbClr val="7030A0"/>
              </a:solidFill>
              <a:latin typeface="+mj-lt"/>
              <a:ea typeface="Calibri"/>
              <a:cs typeface="Times New Roman"/>
            </a:endParaRPr>
          </a:p>
          <a:p>
            <a:pPr marL="0" indent="0" algn="just">
              <a:lnSpc>
                <a:spcPct val="160000"/>
              </a:lnSpc>
              <a:spcBef>
                <a:spcPts val="0"/>
              </a:spcBef>
              <a:buClr>
                <a:srgbClr val="002060"/>
              </a:buClr>
              <a:buNone/>
              <a:tabLst>
                <a:tab pos="540000" algn="l"/>
              </a:tabLst>
            </a:pPr>
            <a:r>
              <a:rPr lang="it-IT" sz="6400" b="1" dirty="0" smtClean="0">
                <a:solidFill>
                  <a:srgbClr val="7030A0"/>
                </a:solidFill>
                <a:latin typeface="+mj-lt"/>
                <a:ea typeface="Calibri"/>
                <a:cs typeface="Times New Roman"/>
              </a:rPr>
              <a:t>1.   Descrizione </a:t>
            </a:r>
            <a:r>
              <a:rPr lang="it-IT" sz="6400" b="1" dirty="0">
                <a:solidFill>
                  <a:srgbClr val="7030A0"/>
                </a:solidFill>
                <a:latin typeface="+mj-lt"/>
                <a:ea typeface="Calibri"/>
                <a:cs typeface="Times New Roman"/>
              </a:rPr>
              <a:t>e definizione del progetto, dell’obiettivo </a:t>
            </a:r>
            <a:endParaRPr lang="it-IT" sz="6400" b="1" dirty="0" smtClean="0">
              <a:solidFill>
                <a:srgbClr val="7030A0"/>
              </a:solidFill>
              <a:latin typeface="+mj-lt"/>
              <a:ea typeface="Calibri"/>
              <a:cs typeface="Times New Roman"/>
            </a:endParaRPr>
          </a:p>
          <a:p>
            <a:pPr marL="0" indent="0" algn="just">
              <a:lnSpc>
                <a:spcPct val="160000"/>
              </a:lnSpc>
              <a:spcBef>
                <a:spcPts val="0"/>
              </a:spcBef>
              <a:buClr>
                <a:srgbClr val="002060"/>
              </a:buClr>
              <a:buNone/>
              <a:tabLst>
                <a:tab pos="540000" algn="l"/>
              </a:tabLst>
            </a:pPr>
            <a:r>
              <a:rPr lang="it-IT" sz="6400" b="1" dirty="0" smtClean="0">
                <a:solidFill>
                  <a:srgbClr val="7030A0"/>
                </a:solidFill>
                <a:latin typeface="+mj-lt"/>
                <a:ea typeface="Calibri"/>
                <a:cs typeface="Times New Roman"/>
              </a:rPr>
              <a:t>      e delle motivazioni.</a:t>
            </a:r>
          </a:p>
          <a:p>
            <a:pPr marL="0" indent="0" algn="just">
              <a:lnSpc>
                <a:spcPct val="160000"/>
              </a:lnSpc>
              <a:spcBef>
                <a:spcPts val="0"/>
              </a:spcBef>
              <a:buClr>
                <a:srgbClr val="002060"/>
              </a:buClr>
              <a:buNone/>
              <a:tabLst>
                <a:tab pos="540000" algn="l"/>
              </a:tabLst>
            </a:pPr>
            <a:r>
              <a:rPr lang="it-IT" sz="6400" b="1" dirty="0" smtClean="0">
                <a:solidFill>
                  <a:srgbClr val="7030A0"/>
                </a:solidFill>
                <a:latin typeface="+mj-lt"/>
                <a:ea typeface="Calibri"/>
                <a:cs typeface="Times New Roman"/>
              </a:rPr>
              <a:t>2.   Ambito </a:t>
            </a:r>
            <a:r>
              <a:rPr lang="it-IT" sz="6400" b="1" dirty="0">
                <a:solidFill>
                  <a:srgbClr val="7030A0"/>
                </a:solidFill>
                <a:latin typeface="+mj-lt"/>
                <a:ea typeface="Calibri"/>
                <a:cs typeface="Times New Roman"/>
              </a:rPr>
              <a:t>normativo di riferimento</a:t>
            </a:r>
            <a:r>
              <a:rPr lang="it-IT" sz="6400" b="1" dirty="0" smtClean="0">
                <a:solidFill>
                  <a:srgbClr val="7030A0"/>
                </a:solidFill>
                <a:latin typeface="+mj-lt"/>
                <a:ea typeface="Calibri"/>
                <a:cs typeface="Times New Roman"/>
              </a:rPr>
              <a:t>.</a:t>
            </a:r>
          </a:p>
          <a:p>
            <a:pPr marL="0" indent="0" algn="just">
              <a:lnSpc>
                <a:spcPct val="160000"/>
              </a:lnSpc>
              <a:spcBef>
                <a:spcPts val="0"/>
              </a:spcBef>
              <a:buClr>
                <a:srgbClr val="002060"/>
              </a:buClr>
              <a:buNone/>
              <a:tabLst>
                <a:tab pos="540000" algn="r"/>
              </a:tabLst>
            </a:pPr>
            <a:r>
              <a:rPr lang="it-IT" sz="6400" b="1" dirty="0" smtClean="0">
                <a:solidFill>
                  <a:srgbClr val="7030A0"/>
                </a:solidFill>
                <a:latin typeface="+mj-lt"/>
                <a:ea typeface="Calibri"/>
                <a:cs typeface="Times New Roman"/>
              </a:rPr>
              <a:t>3.   Dati </a:t>
            </a:r>
            <a:r>
              <a:rPr lang="it-IT" sz="6400" b="1" dirty="0">
                <a:solidFill>
                  <a:srgbClr val="7030A0"/>
                </a:solidFill>
                <a:latin typeface="+mj-lt"/>
                <a:ea typeface="Calibri"/>
                <a:cs typeface="Times New Roman"/>
              </a:rPr>
              <a:t>quantitativi relativi alla attività manutentiva </a:t>
            </a:r>
            <a:r>
              <a:rPr lang="it-IT" sz="6400" b="1" dirty="0" smtClean="0">
                <a:solidFill>
                  <a:srgbClr val="7030A0"/>
                </a:solidFill>
                <a:latin typeface="+mj-lt"/>
                <a:ea typeface="Calibri"/>
                <a:cs typeface="Times New Roman"/>
              </a:rPr>
              <a:t>sugli alloggi: scenario attuale.</a:t>
            </a:r>
          </a:p>
          <a:p>
            <a:pPr marL="0" indent="0" algn="just">
              <a:lnSpc>
                <a:spcPct val="160000"/>
              </a:lnSpc>
              <a:spcBef>
                <a:spcPts val="0"/>
              </a:spcBef>
              <a:buClr>
                <a:srgbClr val="002060"/>
              </a:buClr>
              <a:buNone/>
              <a:tabLst>
                <a:tab pos="540000" algn="l"/>
              </a:tabLst>
            </a:pPr>
            <a:r>
              <a:rPr lang="it-IT" sz="6400" b="1" dirty="0" smtClean="0">
                <a:solidFill>
                  <a:srgbClr val="7030A0"/>
                </a:solidFill>
                <a:latin typeface="+mj-lt"/>
                <a:ea typeface="Calibri"/>
                <a:cs typeface="Times New Roman"/>
              </a:rPr>
              <a:t>4</a:t>
            </a:r>
            <a:r>
              <a:rPr lang="it-IT" sz="6400" b="1" dirty="0">
                <a:solidFill>
                  <a:srgbClr val="7030A0"/>
                </a:solidFill>
                <a:latin typeface="+mj-lt"/>
                <a:ea typeface="Calibri"/>
                <a:cs typeface="Times New Roman"/>
              </a:rPr>
              <a:t>.  </a:t>
            </a:r>
            <a:r>
              <a:rPr lang="it-IT" sz="6400" b="1" dirty="0" smtClean="0">
                <a:solidFill>
                  <a:srgbClr val="7030A0"/>
                </a:solidFill>
                <a:latin typeface="+mj-lt"/>
                <a:ea typeface="Calibri"/>
                <a:cs typeface="Times New Roman"/>
              </a:rPr>
              <a:t> Descrizione </a:t>
            </a:r>
            <a:r>
              <a:rPr lang="it-IT" sz="6400" b="1" dirty="0">
                <a:solidFill>
                  <a:srgbClr val="7030A0"/>
                </a:solidFill>
                <a:latin typeface="+mj-lt"/>
                <a:ea typeface="Calibri"/>
                <a:cs typeface="Times New Roman"/>
              </a:rPr>
              <a:t>del progetto:</a:t>
            </a:r>
          </a:p>
          <a:p>
            <a:pPr marL="0" indent="0" algn="just">
              <a:lnSpc>
                <a:spcPct val="160000"/>
              </a:lnSpc>
              <a:spcBef>
                <a:spcPts val="0"/>
              </a:spcBef>
              <a:buClr>
                <a:srgbClr val="002060"/>
              </a:buClr>
              <a:buNone/>
              <a:tabLst>
                <a:tab pos="540000" algn="l"/>
              </a:tabLst>
            </a:pPr>
            <a:r>
              <a:rPr lang="it-IT" sz="6400" b="1" kern="0" dirty="0">
                <a:solidFill>
                  <a:srgbClr val="7030A0"/>
                </a:solidFill>
                <a:latin typeface="+mj-lt"/>
                <a:ea typeface="Calibri"/>
                <a:cs typeface="Times New Roman"/>
              </a:rPr>
              <a:t>4.1    </a:t>
            </a:r>
            <a:r>
              <a:rPr lang="it-IT" sz="6400" b="1" kern="0" dirty="0" smtClean="0">
                <a:solidFill>
                  <a:srgbClr val="7030A0"/>
                </a:solidFill>
                <a:latin typeface="+mj-lt"/>
                <a:ea typeface="Calibri"/>
                <a:cs typeface="Times New Roman"/>
              </a:rPr>
              <a:t>   Tipologie </a:t>
            </a:r>
            <a:r>
              <a:rPr lang="it-IT" sz="6400" b="1" kern="0" dirty="0">
                <a:solidFill>
                  <a:srgbClr val="7030A0"/>
                </a:solidFill>
                <a:latin typeface="+mj-lt"/>
                <a:ea typeface="Calibri"/>
                <a:cs typeface="Times New Roman"/>
              </a:rPr>
              <a:t>di interventi autorizzabili</a:t>
            </a:r>
            <a:endParaRPr lang="it-IT" sz="6400" b="1" kern="0" dirty="0">
              <a:solidFill>
                <a:srgbClr val="7030A0"/>
              </a:solidFill>
              <a:latin typeface="+mj-lt"/>
              <a:ea typeface="Times New Roman"/>
              <a:cs typeface="Times New Roman"/>
            </a:endParaRPr>
          </a:p>
          <a:p>
            <a:pPr marL="0" indent="0" algn="just">
              <a:lnSpc>
                <a:spcPct val="160000"/>
              </a:lnSpc>
              <a:spcBef>
                <a:spcPts val="0"/>
              </a:spcBef>
              <a:buClr>
                <a:srgbClr val="002060"/>
              </a:buClr>
              <a:buNone/>
              <a:tabLst>
                <a:tab pos="540000" algn="l"/>
              </a:tabLst>
            </a:pPr>
            <a:r>
              <a:rPr lang="it-IT" sz="6400" b="1" kern="0" dirty="0" smtClean="0">
                <a:solidFill>
                  <a:srgbClr val="7030A0"/>
                </a:solidFill>
                <a:latin typeface="+mj-lt"/>
                <a:ea typeface="Calibri"/>
                <a:cs typeface="Times New Roman"/>
              </a:rPr>
              <a:t>4.2       Modalità </a:t>
            </a:r>
            <a:r>
              <a:rPr lang="it-IT" sz="6400" b="1" kern="0" dirty="0">
                <a:solidFill>
                  <a:srgbClr val="7030A0"/>
                </a:solidFill>
                <a:latin typeface="+mj-lt"/>
                <a:ea typeface="Calibri"/>
                <a:cs typeface="Times New Roman"/>
              </a:rPr>
              <a:t>di autorizzazione</a:t>
            </a:r>
            <a:endParaRPr lang="it-IT" sz="6400" b="1" kern="0" dirty="0">
              <a:solidFill>
                <a:srgbClr val="7030A0"/>
              </a:solidFill>
              <a:latin typeface="+mj-lt"/>
              <a:ea typeface="Times New Roman"/>
              <a:cs typeface="Times New Roman"/>
            </a:endParaRPr>
          </a:p>
          <a:p>
            <a:pPr marL="0" indent="0" algn="just">
              <a:lnSpc>
                <a:spcPct val="160000"/>
              </a:lnSpc>
              <a:spcBef>
                <a:spcPts val="0"/>
              </a:spcBef>
              <a:buClr>
                <a:srgbClr val="002060"/>
              </a:buClr>
              <a:buNone/>
              <a:tabLst>
                <a:tab pos="540000" algn="l"/>
              </a:tabLst>
            </a:pPr>
            <a:r>
              <a:rPr lang="it-IT" sz="6400" b="1" kern="0" dirty="0" smtClean="0">
                <a:solidFill>
                  <a:srgbClr val="7030A0"/>
                </a:solidFill>
                <a:latin typeface="+mj-lt"/>
                <a:ea typeface="Calibri"/>
                <a:cs typeface="Times New Roman"/>
              </a:rPr>
              <a:t>4.3       Modalità </a:t>
            </a:r>
            <a:r>
              <a:rPr lang="it-IT" sz="6400" b="1" kern="0" dirty="0">
                <a:solidFill>
                  <a:srgbClr val="7030A0"/>
                </a:solidFill>
                <a:latin typeface="+mj-lt"/>
                <a:ea typeface="Calibri"/>
                <a:cs typeface="Times New Roman"/>
              </a:rPr>
              <a:t>di accertamento</a:t>
            </a:r>
          </a:p>
          <a:p>
            <a:pPr marL="0" indent="0" algn="just">
              <a:lnSpc>
                <a:spcPct val="160000"/>
              </a:lnSpc>
              <a:spcBef>
                <a:spcPts val="0"/>
              </a:spcBef>
              <a:buClr>
                <a:srgbClr val="002060"/>
              </a:buClr>
              <a:buNone/>
              <a:tabLst>
                <a:tab pos="540000" algn="l"/>
              </a:tabLst>
            </a:pPr>
            <a:r>
              <a:rPr lang="it-IT" sz="6400" b="1" kern="0" dirty="0" smtClean="0">
                <a:solidFill>
                  <a:srgbClr val="7030A0"/>
                </a:solidFill>
                <a:latin typeface="+mj-lt"/>
                <a:ea typeface="Calibri"/>
                <a:cs typeface="Times New Roman"/>
              </a:rPr>
              <a:t>4.4       Modalità </a:t>
            </a:r>
            <a:r>
              <a:rPr lang="it-IT" sz="6400" b="1" kern="0" dirty="0">
                <a:solidFill>
                  <a:srgbClr val="7030A0"/>
                </a:solidFill>
                <a:latin typeface="+mj-lt"/>
                <a:ea typeface="Calibri"/>
                <a:cs typeface="Times New Roman"/>
              </a:rPr>
              <a:t>di </a:t>
            </a:r>
            <a:r>
              <a:rPr lang="it-IT" sz="6400" b="1" kern="0" dirty="0" smtClean="0">
                <a:solidFill>
                  <a:srgbClr val="7030A0"/>
                </a:solidFill>
                <a:latin typeface="+mj-lt"/>
                <a:ea typeface="Calibri"/>
                <a:cs typeface="Times New Roman"/>
              </a:rPr>
              <a:t>rimborso</a:t>
            </a:r>
          </a:p>
          <a:p>
            <a:pPr marL="0" indent="0" algn="just">
              <a:lnSpc>
                <a:spcPct val="160000"/>
              </a:lnSpc>
              <a:spcBef>
                <a:spcPts val="0"/>
              </a:spcBef>
              <a:buClr>
                <a:srgbClr val="002060"/>
              </a:buClr>
              <a:buNone/>
              <a:tabLst>
                <a:tab pos="540000" algn="l"/>
              </a:tabLst>
            </a:pPr>
            <a:r>
              <a:rPr lang="it-IT" sz="6400" b="1" kern="0" dirty="0" smtClean="0">
                <a:solidFill>
                  <a:srgbClr val="7030A0"/>
                </a:solidFill>
                <a:latin typeface="+mj-lt"/>
                <a:ea typeface="Calibri"/>
                <a:cs typeface="Times New Roman"/>
              </a:rPr>
              <a:t>5.    Attori </a:t>
            </a:r>
            <a:r>
              <a:rPr lang="it-IT" sz="6400" b="1" kern="0" dirty="0">
                <a:solidFill>
                  <a:srgbClr val="7030A0"/>
                </a:solidFill>
                <a:latin typeface="+mj-lt"/>
                <a:ea typeface="Calibri"/>
                <a:cs typeface="Times New Roman"/>
              </a:rPr>
              <a:t>da </a:t>
            </a:r>
            <a:r>
              <a:rPr lang="it-IT" sz="6400" b="1" kern="0" dirty="0" smtClean="0">
                <a:solidFill>
                  <a:srgbClr val="7030A0"/>
                </a:solidFill>
                <a:latin typeface="+mj-lt"/>
                <a:ea typeface="Calibri"/>
                <a:cs typeface="Times New Roman"/>
              </a:rPr>
              <a:t>coinvolgere</a:t>
            </a:r>
          </a:p>
          <a:p>
            <a:pPr marL="0" indent="0" algn="just">
              <a:lnSpc>
                <a:spcPct val="160000"/>
              </a:lnSpc>
              <a:spcBef>
                <a:spcPts val="0"/>
              </a:spcBef>
              <a:buClr>
                <a:srgbClr val="002060"/>
              </a:buClr>
              <a:buNone/>
              <a:tabLst>
                <a:tab pos="540000" algn="l"/>
              </a:tabLst>
            </a:pPr>
            <a:r>
              <a:rPr lang="it-IT" sz="6400" b="1" dirty="0" smtClean="0">
                <a:solidFill>
                  <a:srgbClr val="7030A0"/>
                </a:solidFill>
                <a:latin typeface="+mj-lt"/>
                <a:ea typeface="Calibri"/>
                <a:cs typeface="Times New Roman"/>
              </a:rPr>
              <a:t>6.   Proposta </a:t>
            </a:r>
            <a:r>
              <a:rPr lang="it-IT" sz="6400" b="1" dirty="0">
                <a:solidFill>
                  <a:srgbClr val="7030A0"/>
                </a:solidFill>
                <a:latin typeface="+mj-lt"/>
                <a:ea typeface="Calibri"/>
                <a:cs typeface="Times New Roman"/>
              </a:rPr>
              <a:t>di modifica </a:t>
            </a:r>
            <a:r>
              <a:rPr lang="it-IT" sz="6400" b="1" dirty="0" smtClean="0">
                <a:solidFill>
                  <a:srgbClr val="7030A0"/>
                </a:solidFill>
                <a:latin typeface="+mj-lt"/>
                <a:ea typeface="Calibri"/>
                <a:cs typeface="Times New Roman"/>
              </a:rPr>
              <a:t>normativa</a:t>
            </a:r>
          </a:p>
          <a:p>
            <a:pPr marL="457200" indent="-457200" algn="just">
              <a:lnSpc>
                <a:spcPct val="160000"/>
              </a:lnSpc>
              <a:spcBef>
                <a:spcPts val="0"/>
              </a:spcBef>
              <a:buClr>
                <a:srgbClr val="002060"/>
              </a:buClr>
              <a:buAutoNum type="arabicPeriod" startAt="7"/>
              <a:tabLst>
                <a:tab pos="540000" algn="l"/>
              </a:tabLst>
            </a:pPr>
            <a:r>
              <a:rPr lang="it-IT" sz="6400" b="1" dirty="0">
                <a:solidFill>
                  <a:srgbClr val="7030A0"/>
                </a:solidFill>
                <a:latin typeface="+mj-lt"/>
                <a:ea typeface="Calibri"/>
                <a:cs typeface="Times New Roman"/>
              </a:rPr>
              <a:t>Note su eventuali zone di ombra del progetto in termini</a:t>
            </a:r>
          </a:p>
          <a:p>
            <a:pPr marL="0" indent="0" algn="just">
              <a:lnSpc>
                <a:spcPct val="160000"/>
              </a:lnSpc>
              <a:spcBef>
                <a:spcPts val="0"/>
              </a:spcBef>
              <a:buClr>
                <a:srgbClr val="002060"/>
              </a:buClr>
              <a:buNone/>
              <a:tabLst>
                <a:tab pos="540000" algn="l"/>
              </a:tabLst>
            </a:pPr>
            <a:r>
              <a:rPr lang="it-IT" sz="6400" b="1" dirty="0">
                <a:solidFill>
                  <a:srgbClr val="7030A0"/>
                </a:solidFill>
                <a:latin typeface="+mj-lt"/>
                <a:ea typeface="Calibri"/>
                <a:cs typeface="Times New Roman"/>
              </a:rPr>
              <a:t>      di sicurezza.</a:t>
            </a:r>
          </a:p>
          <a:p>
            <a:pPr marL="0" indent="0" algn="just">
              <a:lnSpc>
                <a:spcPct val="160000"/>
              </a:lnSpc>
              <a:spcBef>
                <a:spcPts val="0"/>
              </a:spcBef>
              <a:buClr>
                <a:srgbClr val="002060"/>
              </a:buClr>
              <a:buNone/>
              <a:tabLst>
                <a:tab pos="540000" algn="l"/>
              </a:tabLst>
            </a:pPr>
            <a:r>
              <a:rPr lang="it-IT" sz="6400" b="1" dirty="0">
                <a:solidFill>
                  <a:srgbClr val="7030A0"/>
                </a:solidFill>
                <a:latin typeface="+mj-lt"/>
                <a:ea typeface="Calibri"/>
                <a:cs typeface="Times New Roman"/>
              </a:rPr>
              <a:t>8.   Conclusione</a:t>
            </a:r>
          </a:p>
          <a:p>
            <a:pPr marL="45720" lvl="0" indent="0" algn="just">
              <a:lnSpc>
                <a:spcPct val="170000"/>
              </a:lnSpc>
              <a:buClr>
                <a:srgbClr val="002060"/>
              </a:buClr>
              <a:buNone/>
            </a:pPr>
            <a:endParaRPr lang="it-IT" sz="2500" b="1" dirty="0">
              <a:solidFill>
                <a:srgbClr val="7030A0"/>
              </a:solidFill>
              <a:latin typeface="+mj-lt"/>
              <a:ea typeface="Calibri"/>
              <a:cs typeface="Times New Roman"/>
            </a:endParaRPr>
          </a:p>
        </p:txBody>
      </p:sp>
      <p:pic>
        <p:nvPicPr>
          <p:cNvPr id="8" name="Picture 2" descr="C:\Users\lbalocco\Desktop\Logo(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04664"/>
            <a:ext cx="1181193" cy="48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09101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116632"/>
            <a:ext cx="6624736" cy="6624736"/>
          </a:xfrm>
        </p:spPr>
        <p:txBody>
          <a:bodyPr>
            <a:normAutofit/>
          </a:bodyPr>
          <a:lstStyle/>
          <a:p>
            <a:pPr marL="45720" indent="0" algn="ctr">
              <a:lnSpc>
                <a:spcPts val="1900"/>
              </a:lnSpc>
              <a:buNone/>
            </a:pPr>
            <a:endParaRPr lang="it-IT" sz="1900" b="1" dirty="0" smtClean="0">
              <a:solidFill>
                <a:srgbClr val="7030A0"/>
              </a:solidFill>
              <a:latin typeface="+mj-lt"/>
            </a:endParaRPr>
          </a:p>
          <a:p>
            <a:pPr marL="0" indent="0" algn="ctr">
              <a:spcBef>
                <a:spcPts val="0"/>
              </a:spcBef>
              <a:buNone/>
            </a:pPr>
            <a:r>
              <a:rPr lang="it-IT" sz="1900" b="1" dirty="0" smtClean="0">
                <a:solidFill>
                  <a:srgbClr val="7030A0"/>
                </a:solidFill>
                <a:latin typeface="+mj-lt"/>
              </a:rPr>
              <a:t>MODALITÀ </a:t>
            </a:r>
            <a:r>
              <a:rPr lang="it-IT" sz="1900" b="1" dirty="0">
                <a:solidFill>
                  <a:srgbClr val="7030A0"/>
                </a:solidFill>
                <a:latin typeface="+mj-lt"/>
              </a:rPr>
              <a:t>DI </a:t>
            </a:r>
            <a:r>
              <a:rPr lang="it-IT" sz="1900" b="1" dirty="0" smtClean="0">
                <a:solidFill>
                  <a:srgbClr val="7030A0"/>
                </a:solidFill>
                <a:latin typeface="+mj-lt"/>
              </a:rPr>
              <a:t>AUTORIZZAZIONE</a:t>
            </a:r>
          </a:p>
          <a:p>
            <a:pPr marL="0" indent="0" algn="ctr">
              <a:spcBef>
                <a:spcPts val="0"/>
              </a:spcBef>
              <a:buNone/>
            </a:pPr>
            <a:endParaRPr lang="it-IT" sz="1600" b="1" dirty="0">
              <a:solidFill>
                <a:srgbClr val="7030A0"/>
              </a:solidFill>
              <a:latin typeface="+mj-lt"/>
            </a:endParaRPr>
          </a:p>
          <a:p>
            <a:pPr marL="0" indent="0" algn="just">
              <a:spcBef>
                <a:spcPts val="0"/>
              </a:spcBef>
              <a:buNone/>
            </a:pPr>
            <a:r>
              <a:rPr lang="it-IT" sz="1600" dirty="0" smtClean="0">
                <a:solidFill>
                  <a:srgbClr val="7030A0"/>
                </a:solidFill>
              </a:rPr>
              <a:t>La </a:t>
            </a:r>
            <a:r>
              <a:rPr lang="it-IT" sz="1600" dirty="0">
                <a:solidFill>
                  <a:srgbClr val="7030A0"/>
                </a:solidFill>
              </a:rPr>
              <a:t>richiesta di autorizzazione dovrà pervenire esclusivamente </a:t>
            </a:r>
            <a:r>
              <a:rPr lang="it-IT" sz="1600" dirty="0" smtClean="0">
                <a:solidFill>
                  <a:srgbClr val="7030A0"/>
                </a:solidFill>
              </a:rPr>
              <a:t>tramite un apposito format </a:t>
            </a:r>
            <a:r>
              <a:rPr lang="it-IT" sz="1600" dirty="0">
                <a:solidFill>
                  <a:srgbClr val="7030A0"/>
                </a:solidFill>
              </a:rPr>
              <a:t>opportunamente predisposto nel </a:t>
            </a:r>
            <a:r>
              <a:rPr lang="it-IT" sz="1600" dirty="0" smtClean="0">
                <a:solidFill>
                  <a:srgbClr val="7030A0"/>
                </a:solidFill>
              </a:rPr>
              <a:t>portale dedicato.</a:t>
            </a:r>
          </a:p>
          <a:p>
            <a:pPr marL="0" indent="0" algn="just">
              <a:spcBef>
                <a:spcPts val="0"/>
              </a:spcBef>
              <a:buNone/>
            </a:pPr>
            <a:endParaRPr lang="it-IT" sz="1600" dirty="0">
              <a:solidFill>
                <a:srgbClr val="7030A0"/>
              </a:solidFill>
            </a:endParaRPr>
          </a:p>
          <a:p>
            <a:pPr marL="0" indent="0" algn="just">
              <a:spcBef>
                <a:spcPts val="0"/>
              </a:spcBef>
              <a:buNone/>
            </a:pPr>
            <a:r>
              <a:rPr lang="it-IT" sz="1600" dirty="0" smtClean="0">
                <a:solidFill>
                  <a:srgbClr val="7030A0"/>
                </a:solidFill>
              </a:rPr>
              <a:t>La </a:t>
            </a:r>
            <a:r>
              <a:rPr lang="it-IT" sz="1600" dirty="0">
                <a:solidFill>
                  <a:srgbClr val="7030A0"/>
                </a:solidFill>
              </a:rPr>
              <a:t>richiesta di </a:t>
            </a:r>
            <a:r>
              <a:rPr lang="it-IT" sz="1600" dirty="0" smtClean="0">
                <a:solidFill>
                  <a:srgbClr val="7030A0"/>
                </a:solidFill>
              </a:rPr>
              <a:t>autorizzazione potrà essere inoltrata solo dopo aver inserito nel portale i seguenti documenti:</a:t>
            </a:r>
          </a:p>
          <a:p>
            <a:pPr marL="0" indent="0" algn="just">
              <a:spcBef>
                <a:spcPts val="0"/>
              </a:spcBef>
              <a:buNone/>
            </a:pPr>
            <a:endParaRPr lang="it-IT" sz="1600" dirty="0" smtClean="0">
              <a:solidFill>
                <a:srgbClr val="7030A0"/>
              </a:solidFill>
            </a:endParaRPr>
          </a:p>
          <a:p>
            <a:pPr marL="0" lvl="1" indent="-228600" algn="just">
              <a:spcBef>
                <a:spcPts val="0"/>
              </a:spcBef>
              <a:buClr>
                <a:schemeClr val="accent1"/>
              </a:buClr>
              <a:buFont typeface="Wingdings 2" pitchFamily="18" charset="2"/>
              <a:buChar char=""/>
            </a:pPr>
            <a:r>
              <a:rPr lang="it-IT" sz="1600" spc="150" dirty="0">
                <a:solidFill>
                  <a:srgbClr val="7030A0"/>
                </a:solidFill>
                <a:latin typeface="+mj-lt"/>
              </a:rPr>
              <a:t>ampia documentazione fotografica del </a:t>
            </a:r>
            <a:r>
              <a:rPr lang="it-IT" sz="1600" spc="150" dirty="0" smtClean="0">
                <a:solidFill>
                  <a:srgbClr val="7030A0"/>
                </a:solidFill>
                <a:latin typeface="+mj-lt"/>
              </a:rPr>
              <a:t>danno,</a:t>
            </a:r>
            <a:r>
              <a:rPr lang="it-IT" sz="1600" dirty="0" smtClean="0">
                <a:solidFill>
                  <a:srgbClr val="7030A0"/>
                </a:solidFill>
              </a:rPr>
              <a:t> </a:t>
            </a:r>
            <a:r>
              <a:rPr lang="it-IT" sz="1600" dirty="0">
                <a:solidFill>
                  <a:srgbClr val="7030A0"/>
                </a:solidFill>
              </a:rPr>
              <a:t>con descrizione sommaria dell’intervento</a:t>
            </a:r>
            <a:r>
              <a:rPr lang="it-IT" sz="1600" spc="150" dirty="0" smtClean="0">
                <a:solidFill>
                  <a:srgbClr val="7030A0"/>
                </a:solidFill>
                <a:latin typeface="+mj-lt"/>
              </a:rPr>
              <a:t>;</a:t>
            </a:r>
            <a:endParaRPr lang="it-IT" sz="1600" spc="150" dirty="0">
              <a:solidFill>
                <a:srgbClr val="7030A0"/>
              </a:solidFill>
              <a:latin typeface="+mj-lt"/>
            </a:endParaRPr>
          </a:p>
          <a:p>
            <a:pPr marL="0" lvl="1" indent="-228600" algn="just">
              <a:spcBef>
                <a:spcPts val="0"/>
              </a:spcBef>
              <a:buClr>
                <a:schemeClr val="accent1"/>
              </a:buClr>
              <a:buFont typeface="Wingdings 2" pitchFamily="18" charset="2"/>
              <a:buChar char=""/>
            </a:pPr>
            <a:r>
              <a:rPr lang="it-IT" sz="1600" spc="150" dirty="0">
                <a:solidFill>
                  <a:srgbClr val="7030A0"/>
                </a:solidFill>
                <a:latin typeface="+mj-lt"/>
              </a:rPr>
              <a:t>preventivo di massima dei lavori (non </a:t>
            </a:r>
            <a:r>
              <a:rPr lang="it-IT" sz="1600" spc="150" dirty="0" smtClean="0">
                <a:solidFill>
                  <a:srgbClr val="7030A0"/>
                </a:solidFill>
                <a:latin typeface="+mj-lt"/>
              </a:rPr>
              <a:t>vincolante nè </a:t>
            </a:r>
            <a:r>
              <a:rPr lang="it-IT" sz="1600" spc="150" dirty="0">
                <a:solidFill>
                  <a:srgbClr val="7030A0"/>
                </a:solidFill>
                <a:latin typeface="+mj-lt"/>
              </a:rPr>
              <a:t>per </a:t>
            </a:r>
            <a:r>
              <a:rPr lang="it-IT" sz="1600" spc="150" dirty="0" smtClean="0">
                <a:solidFill>
                  <a:srgbClr val="7030A0"/>
                </a:solidFill>
                <a:latin typeface="+mj-lt"/>
              </a:rPr>
              <a:t>l’assegnatario, </a:t>
            </a:r>
            <a:r>
              <a:rPr lang="it-IT" sz="1600" spc="150" dirty="0">
                <a:solidFill>
                  <a:srgbClr val="7030A0"/>
                </a:solidFill>
                <a:latin typeface="+mj-lt"/>
              </a:rPr>
              <a:t>né per ATC</a:t>
            </a:r>
            <a:r>
              <a:rPr lang="it-IT" sz="1600" spc="150" dirty="0" smtClean="0">
                <a:solidFill>
                  <a:srgbClr val="7030A0"/>
                </a:solidFill>
                <a:latin typeface="+mj-lt"/>
              </a:rPr>
              <a:t>).</a:t>
            </a:r>
          </a:p>
          <a:p>
            <a:pPr marL="0" lvl="1" indent="0" algn="just">
              <a:spcBef>
                <a:spcPts val="0"/>
              </a:spcBef>
              <a:buClr>
                <a:schemeClr val="accent1"/>
              </a:buClr>
              <a:buNone/>
            </a:pPr>
            <a:endParaRPr lang="it-IT" sz="1600" spc="150" dirty="0" smtClean="0">
              <a:solidFill>
                <a:srgbClr val="7030A0"/>
              </a:solidFill>
              <a:latin typeface="+mj-lt"/>
            </a:endParaRPr>
          </a:p>
          <a:p>
            <a:pPr marL="0" indent="0" algn="just">
              <a:spcBef>
                <a:spcPts val="0"/>
              </a:spcBef>
              <a:buNone/>
            </a:pPr>
            <a:r>
              <a:rPr lang="it-IT" sz="1600" dirty="0">
                <a:solidFill>
                  <a:srgbClr val="7030A0"/>
                </a:solidFill>
              </a:rPr>
              <a:t>L’autorizzazione avverrà mediante il medesimo portale.</a:t>
            </a:r>
          </a:p>
          <a:p>
            <a:pPr marL="0" indent="0" algn="just">
              <a:spcBef>
                <a:spcPts val="0"/>
              </a:spcBef>
              <a:buNone/>
            </a:pPr>
            <a:r>
              <a:rPr lang="it-IT" sz="1600" dirty="0">
                <a:solidFill>
                  <a:srgbClr val="7030A0"/>
                </a:solidFill>
              </a:rPr>
              <a:t>Nell’autorizzazione sarà precisato</a:t>
            </a:r>
            <a:r>
              <a:rPr lang="it-IT" sz="1600" dirty="0" smtClean="0">
                <a:solidFill>
                  <a:srgbClr val="7030A0"/>
                </a:solidFill>
              </a:rPr>
              <a:t>:</a:t>
            </a:r>
          </a:p>
          <a:p>
            <a:pPr marL="0" indent="0" algn="just">
              <a:spcBef>
                <a:spcPts val="0"/>
              </a:spcBef>
              <a:buNone/>
            </a:pPr>
            <a:endParaRPr lang="it-IT" sz="1600" dirty="0">
              <a:solidFill>
                <a:srgbClr val="7030A0"/>
              </a:solidFill>
            </a:endParaRPr>
          </a:p>
          <a:p>
            <a:pPr marL="0" lvl="1" indent="-228600" algn="just">
              <a:spcBef>
                <a:spcPts val="0"/>
              </a:spcBef>
              <a:buClr>
                <a:schemeClr val="accent1"/>
              </a:buClr>
              <a:buFont typeface="Wingdings 2" pitchFamily="18" charset="2"/>
              <a:buChar char=""/>
            </a:pPr>
            <a:r>
              <a:rPr lang="it-IT" sz="1600" spc="150" dirty="0">
                <a:solidFill>
                  <a:srgbClr val="7030A0"/>
                </a:solidFill>
              </a:rPr>
              <a:t>l’importo massimo autorizzato per i lavori;</a:t>
            </a:r>
          </a:p>
          <a:p>
            <a:pPr marL="0" lvl="1" indent="-228600" algn="just">
              <a:spcBef>
                <a:spcPts val="0"/>
              </a:spcBef>
              <a:buClr>
                <a:schemeClr val="accent1"/>
              </a:buClr>
              <a:buFont typeface="Wingdings 2" pitchFamily="18" charset="2"/>
              <a:buChar char=""/>
            </a:pPr>
            <a:r>
              <a:rPr lang="it-IT" sz="1600" spc="150" dirty="0">
                <a:solidFill>
                  <a:srgbClr val="7030A0"/>
                </a:solidFill>
              </a:rPr>
              <a:t>che l’assegnatario si assume le responsabilità connesse al suo ruolo di «committente» ai sensi del Dlgs 81/2008 (Testo Unico sulla sicurezza).</a:t>
            </a:r>
          </a:p>
          <a:p>
            <a:pPr marL="45720" lvl="1" indent="0" algn="just">
              <a:spcBef>
                <a:spcPts val="600"/>
              </a:spcBef>
              <a:buClr>
                <a:schemeClr val="accent1"/>
              </a:buClr>
              <a:buNone/>
            </a:pPr>
            <a:endParaRPr lang="it-IT" sz="1600" spc="150" dirty="0">
              <a:solidFill>
                <a:srgbClr val="7030A0"/>
              </a:solidFill>
              <a:latin typeface="+mj-lt"/>
            </a:endParaRPr>
          </a:p>
          <a:p>
            <a:endParaRPr lang="it-IT" sz="1200" dirty="0"/>
          </a:p>
        </p:txBody>
      </p:sp>
      <p:pic>
        <p:nvPicPr>
          <p:cNvPr id="5" name="Picture 2" descr="C:\Users\lbalocco\Desktop\Logo(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04664"/>
            <a:ext cx="1181193" cy="48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83859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116632"/>
            <a:ext cx="6624736" cy="6624736"/>
          </a:xfrm>
        </p:spPr>
        <p:txBody>
          <a:bodyPr>
            <a:normAutofit/>
          </a:bodyPr>
          <a:lstStyle/>
          <a:p>
            <a:pPr marL="0" indent="0" algn="just">
              <a:spcBef>
                <a:spcPts val="0"/>
              </a:spcBef>
              <a:buNone/>
            </a:pPr>
            <a:r>
              <a:rPr lang="it-IT" sz="1600" dirty="0" smtClean="0">
                <a:solidFill>
                  <a:srgbClr val="7030A0"/>
                </a:solidFill>
              </a:rPr>
              <a:t>ATC </a:t>
            </a:r>
            <a:r>
              <a:rPr lang="it-IT" sz="1600" dirty="0">
                <a:solidFill>
                  <a:srgbClr val="7030A0"/>
                </a:solidFill>
              </a:rPr>
              <a:t>si riserverà comunque di </a:t>
            </a:r>
            <a:r>
              <a:rPr lang="it-IT" sz="1600" dirty="0" smtClean="0">
                <a:solidFill>
                  <a:srgbClr val="7030A0"/>
                </a:solidFill>
              </a:rPr>
              <a:t>rifiutare, </a:t>
            </a:r>
            <a:r>
              <a:rPr lang="it-IT" sz="1600" dirty="0">
                <a:solidFill>
                  <a:srgbClr val="7030A0"/>
                </a:solidFill>
              </a:rPr>
              <a:t>a suo insindacabile </a:t>
            </a:r>
            <a:r>
              <a:rPr lang="it-IT" sz="1600" dirty="0" smtClean="0">
                <a:solidFill>
                  <a:srgbClr val="7030A0"/>
                </a:solidFill>
              </a:rPr>
              <a:t>giudizio, </a:t>
            </a:r>
            <a:r>
              <a:rPr lang="it-IT" sz="1600" dirty="0">
                <a:solidFill>
                  <a:srgbClr val="7030A0"/>
                </a:solidFill>
              </a:rPr>
              <a:t>le </a:t>
            </a:r>
            <a:r>
              <a:rPr lang="it-IT" sz="1600" dirty="0" smtClean="0">
                <a:solidFill>
                  <a:srgbClr val="7030A0"/>
                </a:solidFill>
              </a:rPr>
              <a:t>autorizzazioni (ad esempio per esaurimento dei fondi disponibili o perché si tratta di interventi che ATC normalmente non esegue per carenza di risorse – es. </a:t>
            </a:r>
            <a:r>
              <a:rPr lang="it-IT" sz="1600" dirty="0">
                <a:solidFill>
                  <a:srgbClr val="7030A0"/>
                </a:solidFill>
              </a:rPr>
              <a:t>s</a:t>
            </a:r>
            <a:r>
              <a:rPr lang="it-IT" sz="1600" dirty="0" smtClean="0">
                <a:solidFill>
                  <a:srgbClr val="7030A0"/>
                </a:solidFill>
              </a:rPr>
              <a:t>ostituzione serramenti).</a:t>
            </a:r>
            <a:endParaRPr lang="it-IT" sz="1600" dirty="0">
              <a:solidFill>
                <a:srgbClr val="7030A0"/>
              </a:solidFill>
            </a:endParaRPr>
          </a:p>
          <a:p>
            <a:pPr marL="0" indent="0" algn="just">
              <a:spcBef>
                <a:spcPts val="0"/>
              </a:spcBef>
              <a:buNone/>
            </a:pPr>
            <a:r>
              <a:rPr lang="it-IT" sz="1600" dirty="0">
                <a:solidFill>
                  <a:srgbClr val="7030A0"/>
                </a:solidFill>
              </a:rPr>
              <a:t>Gli interventi non preventivamente </a:t>
            </a:r>
            <a:r>
              <a:rPr lang="it-IT" sz="1600" dirty="0" smtClean="0">
                <a:solidFill>
                  <a:srgbClr val="7030A0"/>
                </a:solidFill>
              </a:rPr>
              <a:t>autorizzati, </a:t>
            </a:r>
            <a:r>
              <a:rPr lang="it-IT" sz="1600" dirty="0">
                <a:solidFill>
                  <a:srgbClr val="7030A0"/>
                </a:solidFill>
              </a:rPr>
              <a:t>non verranno rimborsati.</a:t>
            </a:r>
          </a:p>
          <a:p>
            <a:pPr marL="0" indent="0" algn="just">
              <a:spcBef>
                <a:spcPts val="0"/>
              </a:spcBef>
              <a:buNone/>
            </a:pPr>
            <a:r>
              <a:rPr lang="it-IT" sz="1600" dirty="0">
                <a:solidFill>
                  <a:srgbClr val="7030A0"/>
                </a:solidFill>
              </a:rPr>
              <a:t>E’ possibile autorizzare anche utenti con </a:t>
            </a:r>
            <a:r>
              <a:rPr lang="it-IT" sz="1600" dirty="0" smtClean="0">
                <a:solidFill>
                  <a:srgbClr val="7030A0"/>
                </a:solidFill>
              </a:rPr>
              <a:t>morosità, </a:t>
            </a:r>
            <a:r>
              <a:rPr lang="it-IT" sz="1600" dirty="0">
                <a:solidFill>
                  <a:srgbClr val="7030A0"/>
                </a:solidFill>
              </a:rPr>
              <a:t>ma in tal caso il rimborso sarà stornato </a:t>
            </a:r>
            <a:r>
              <a:rPr lang="it-IT" sz="1600" dirty="0" smtClean="0">
                <a:solidFill>
                  <a:srgbClr val="7030A0"/>
                </a:solidFill>
              </a:rPr>
              <a:t>dal debito e </a:t>
            </a:r>
            <a:r>
              <a:rPr lang="it-IT" sz="1600" dirty="0">
                <a:solidFill>
                  <a:srgbClr val="7030A0"/>
                </a:solidFill>
              </a:rPr>
              <a:t>non verrà erogato direttamente</a:t>
            </a:r>
            <a:r>
              <a:rPr lang="it-IT" sz="1600" dirty="0" smtClean="0">
                <a:solidFill>
                  <a:srgbClr val="7030A0"/>
                </a:solidFill>
              </a:rPr>
              <a:t>.</a:t>
            </a:r>
          </a:p>
          <a:p>
            <a:pPr marL="0" indent="0" algn="just">
              <a:spcBef>
                <a:spcPts val="0"/>
              </a:spcBef>
              <a:buNone/>
            </a:pPr>
            <a:endParaRPr lang="it-IT" sz="1200" dirty="0">
              <a:solidFill>
                <a:srgbClr val="7030A0"/>
              </a:solidFill>
            </a:endParaRPr>
          </a:p>
          <a:p>
            <a:pPr marL="0" indent="0" algn="just">
              <a:spcBef>
                <a:spcPts val="0"/>
              </a:spcBef>
              <a:buNone/>
            </a:pPr>
            <a:endParaRPr lang="it-IT" sz="1600" dirty="0" smtClean="0">
              <a:solidFill>
                <a:srgbClr val="7030A0"/>
              </a:solidFill>
            </a:endParaRPr>
          </a:p>
          <a:p>
            <a:pPr marL="0" indent="0" algn="just">
              <a:spcBef>
                <a:spcPts val="0"/>
              </a:spcBef>
              <a:buNone/>
            </a:pPr>
            <a:endParaRPr lang="it-IT" sz="1600" dirty="0" smtClean="0">
              <a:solidFill>
                <a:srgbClr val="7030A0"/>
              </a:solidFill>
            </a:endParaRPr>
          </a:p>
          <a:p>
            <a:pPr marL="0" indent="0" algn="just">
              <a:spcBef>
                <a:spcPts val="0"/>
              </a:spcBef>
              <a:buNone/>
            </a:pPr>
            <a:r>
              <a:rPr lang="it-IT" sz="1600" dirty="0" smtClean="0">
                <a:solidFill>
                  <a:srgbClr val="7030A0"/>
                </a:solidFill>
              </a:rPr>
              <a:t>La creazione del portale dedicato è condizione essenziale per la realizzabilità del progetto, consentendo:</a:t>
            </a:r>
          </a:p>
          <a:p>
            <a:pPr marL="0" lvl="1" indent="-228600" algn="just">
              <a:spcBef>
                <a:spcPts val="0"/>
              </a:spcBef>
              <a:buClr>
                <a:schemeClr val="accent1"/>
              </a:buClr>
              <a:buFont typeface="Wingdings 2" pitchFamily="18" charset="2"/>
              <a:buChar char=""/>
            </a:pPr>
            <a:r>
              <a:rPr lang="it-IT" sz="1600" spc="150" dirty="0">
                <a:solidFill>
                  <a:srgbClr val="7030A0"/>
                </a:solidFill>
                <a:latin typeface="+mj-lt"/>
              </a:rPr>
              <a:t>i</a:t>
            </a:r>
            <a:r>
              <a:rPr lang="it-IT" sz="1600" spc="150" dirty="0" smtClean="0">
                <a:solidFill>
                  <a:srgbClr val="7030A0"/>
                </a:solidFill>
                <a:latin typeface="+mj-lt"/>
              </a:rPr>
              <a:t>l </a:t>
            </a:r>
            <a:r>
              <a:rPr lang="it-IT" sz="1600" spc="150" dirty="0">
                <a:solidFill>
                  <a:srgbClr val="7030A0"/>
                </a:solidFill>
                <a:latin typeface="+mj-lt"/>
              </a:rPr>
              <a:t>costante controllo della </a:t>
            </a:r>
            <a:r>
              <a:rPr lang="it-IT" sz="1600" spc="150" dirty="0" smtClean="0">
                <a:solidFill>
                  <a:srgbClr val="7030A0"/>
                </a:solidFill>
                <a:latin typeface="+mj-lt"/>
              </a:rPr>
              <a:t>filiera;</a:t>
            </a:r>
          </a:p>
          <a:p>
            <a:pPr marL="0" lvl="1" indent="-228600" algn="just">
              <a:spcBef>
                <a:spcPts val="0"/>
              </a:spcBef>
              <a:buClr>
                <a:schemeClr val="accent1"/>
              </a:buClr>
              <a:buFont typeface="Wingdings 2" pitchFamily="18" charset="2"/>
              <a:buChar char=""/>
            </a:pPr>
            <a:r>
              <a:rPr lang="it-IT" sz="1600" spc="150" dirty="0">
                <a:solidFill>
                  <a:srgbClr val="7030A0"/>
                </a:solidFill>
                <a:latin typeface="+mj-lt"/>
              </a:rPr>
              <a:t>l</a:t>
            </a:r>
            <a:r>
              <a:rPr lang="it-IT" sz="1600" spc="150" dirty="0" smtClean="0">
                <a:solidFill>
                  <a:srgbClr val="7030A0"/>
                </a:solidFill>
                <a:latin typeface="+mj-lt"/>
              </a:rPr>
              <a:t>’acquisizione automatica e completa della documentazione dematerializzata e dei dati dei richiedenti;</a:t>
            </a:r>
          </a:p>
          <a:p>
            <a:pPr marL="0" lvl="1" indent="-228600" algn="just">
              <a:spcBef>
                <a:spcPts val="0"/>
              </a:spcBef>
              <a:buClr>
                <a:schemeClr val="accent1"/>
              </a:buClr>
              <a:buFont typeface="Wingdings 2" pitchFamily="18" charset="2"/>
              <a:buChar char=""/>
            </a:pPr>
            <a:r>
              <a:rPr lang="it-IT" sz="1600" spc="150" dirty="0">
                <a:solidFill>
                  <a:srgbClr val="7030A0"/>
                </a:solidFill>
                <a:latin typeface="+mj-lt"/>
              </a:rPr>
              <a:t>l</a:t>
            </a:r>
            <a:r>
              <a:rPr lang="it-IT" sz="1600" spc="150" dirty="0" smtClean="0">
                <a:solidFill>
                  <a:srgbClr val="7030A0"/>
                </a:solidFill>
                <a:latin typeface="+mj-lt"/>
              </a:rPr>
              <a:t>a storicizzazione degli interventi (anche per misurare la reale efficacia dello strumento).</a:t>
            </a:r>
            <a:endParaRPr lang="it-IT" sz="1600" spc="150" dirty="0">
              <a:solidFill>
                <a:srgbClr val="7030A0"/>
              </a:solidFill>
              <a:latin typeface="+mj-lt"/>
            </a:endParaRPr>
          </a:p>
          <a:p>
            <a:pPr marL="0" indent="0" algn="just">
              <a:spcBef>
                <a:spcPts val="0"/>
              </a:spcBef>
              <a:buNone/>
            </a:pPr>
            <a:r>
              <a:rPr lang="it-IT" sz="1600" dirty="0">
                <a:solidFill>
                  <a:srgbClr val="7030A0"/>
                </a:solidFill>
              </a:rPr>
              <a:t>L’accesso al portale </a:t>
            </a:r>
            <a:r>
              <a:rPr lang="it-IT" sz="1600" dirty="0" smtClean="0">
                <a:solidFill>
                  <a:srgbClr val="7030A0"/>
                </a:solidFill>
              </a:rPr>
              <a:t>dovrebbe </a:t>
            </a:r>
            <a:r>
              <a:rPr lang="it-IT" sz="1600" dirty="0">
                <a:solidFill>
                  <a:srgbClr val="7030A0"/>
                </a:solidFill>
              </a:rPr>
              <a:t>avvenire mediante le credenziali già fornite agli assegnatari per altri servizi (es. Spese ripetibili</a:t>
            </a:r>
            <a:r>
              <a:rPr lang="it-IT" sz="1600" dirty="0" smtClean="0">
                <a:solidFill>
                  <a:srgbClr val="7030A0"/>
                </a:solidFill>
              </a:rPr>
              <a:t>).</a:t>
            </a:r>
            <a:endParaRPr lang="it-IT" sz="1600" dirty="0">
              <a:solidFill>
                <a:srgbClr val="7030A0"/>
              </a:solidFill>
            </a:endParaRPr>
          </a:p>
        </p:txBody>
      </p:sp>
      <p:pic>
        <p:nvPicPr>
          <p:cNvPr id="5" name="Picture 2" descr="C:\Users\lbalocco\Desktop\Logo(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04664"/>
            <a:ext cx="1181193" cy="48332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251520" y="3212976"/>
            <a:ext cx="6624736" cy="2808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28701571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1520" y="188641"/>
            <a:ext cx="6696744" cy="6543538"/>
          </a:xfrm>
        </p:spPr>
        <p:txBody>
          <a:bodyPr>
            <a:normAutofit/>
          </a:bodyPr>
          <a:lstStyle/>
          <a:p>
            <a:pPr marL="45720" indent="0" algn="ctr">
              <a:lnSpc>
                <a:spcPts val="1900"/>
              </a:lnSpc>
              <a:buNone/>
            </a:pPr>
            <a:r>
              <a:rPr lang="it-IT" sz="1900" b="1" dirty="0">
                <a:solidFill>
                  <a:srgbClr val="7030A0"/>
                </a:solidFill>
                <a:latin typeface="+mj-lt"/>
              </a:rPr>
              <a:t>MODALITÀ DI ACCERTAMENTO</a:t>
            </a:r>
          </a:p>
          <a:p>
            <a:pPr marL="45720" indent="0">
              <a:lnSpc>
                <a:spcPct val="150000"/>
              </a:lnSpc>
              <a:spcBef>
                <a:spcPts val="0"/>
              </a:spcBef>
              <a:buNone/>
            </a:pPr>
            <a:endParaRPr lang="it-IT" sz="1200" dirty="0" smtClean="0">
              <a:solidFill>
                <a:srgbClr val="7030A0"/>
              </a:solidFill>
            </a:endParaRPr>
          </a:p>
          <a:p>
            <a:pPr marL="45720" indent="0" algn="just">
              <a:spcBef>
                <a:spcPts val="0"/>
              </a:spcBef>
              <a:buNone/>
            </a:pPr>
            <a:r>
              <a:rPr lang="it-IT" sz="1600" dirty="0">
                <a:solidFill>
                  <a:srgbClr val="7030A0"/>
                </a:solidFill>
              </a:rPr>
              <a:t>Tutti gli interventi verranno verificati </a:t>
            </a:r>
            <a:r>
              <a:rPr lang="it-IT" sz="1600" dirty="0" smtClean="0">
                <a:solidFill>
                  <a:srgbClr val="7030A0"/>
                </a:solidFill>
              </a:rPr>
              <a:t>sulla base del materiale inviato ad Atc in formato digitale </a:t>
            </a:r>
            <a:r>
              <a:rPr lang="it-IT" sz="1600" dirty="0">
                <a:solidFill>
                  <a:srgbClr val="7030A0"/>
                </a:solidFill>
              </a:rPr>
              <a:t>(fotografie, </a:t>
            </a:r>
            <a:r>
              <a:rPr lang="it-IT" sz="1600" dirty="0" smtClean="0">
                <a:solidFill>
                  <a:srgbClr val="7030A0"/>
                </a:solidFill>
              </a:rPr>
              <a:t>fatture, ecc.).</a:t>
            </a:r>
          </a:p>
          <a:p>
            <a:pPr marL="45720" indent="0" algn="just">
              <a:spcBef>
                <a:spcPts val="0"/>
              </a:spcBef>
              <a:buNone/>
            </a:pPr>
            <a:endParaRPr lang="it-IT" sz="1600" dirty="0">
              <a:solidFill>
                <a:srgbClr val="7030A0"/>
              </a:solidFill>
            </a:endParaRPr>
          </a:p>
          <a:p>
            <a:pPr marL="45720" indent="0" algn="just">
              <a:spcBef>
                <a:spcPts val="0"/>
              </a:spcBef>
              <a:buNone/>
            </a:pPr>
            <a:r>
              <a:rPr lang="it-IT" sz="1600" dirty="0">
                <a:solidFill>
                  <a:srgbClr val="7030A0"/>
                </a:solidFill>
              </a:rPr>
              <a:t>A </a:t>
            </a:r>
            <a:r>
              <a:rPr lang="it-IT" sz="1600" dirty="0" smtClean="0">
                <a:solidFill>
                  <a:srgbClr val="7030A0"/>
                </a:solidFill>
              </a:rPr>
              <a:t>campione, </a:t>
            </a:r>
            <a:r>
              <a:rPr lang="it-IT" sz="1600" dirty="0">
                <a:solidFill>
                  <a:srgbClr val="7030A0"/>
                </a:solidFill>
              </a:rPr>
              <a:t>i tecnici ATC eseguiranno dei sopralluoghi per la verifica dei lavori </a:t>
            </a:r>
            <a:r>
              <a:rPr lang="it-IT" sz="1600" dirty="0" smtClean="0">
                <a:solidFill>
                  <a:srgbClr val="7030A0"/>
                </a:solidFill>
              </a:rPr>
              <a:t>ancora da </a:t>
            </a:r>
            <a:r>
              <a:rPr lang="it-IT" sz="1600" dirty="0">
                <a:solidFill>
                  <a:srgbClr val="7030A0"/>
                </a:solidFill>
              </a:rPr>
              <a:t>autorizzare o già eseguiti.</a:t>
            </a:r>
          </a:p>
          <a:p>
            <a:pPr marL="45720" indent="0">
              <a:spcBef>
                <a:spcPts val="0"/>
              </a:spcBef>
              <a:buNone/>
            </a:pPr>
            <a:endParaRPr lang="it-IT" sz="1600" dirty="0" smtClean="0">
              <a:solidFill>
                <a:srgbClr val="7030A0"/>
              </a:solidFill>
            </a:endParaRPr>
          </a:p>
          <a:p>
            <a:pPr marL="45720" indent="0">
              <a:lnSpc>
                <a:spcPct val="150000"/>
              </a:lnSpc>
              <a:spcBef>
                <a:spcPts val="0"/>
              </a:spcBef>
              <a:buNone/>
            </a:pPr>
            <a:endParaRPr lang="it-IT" sz="1700" dirty="0">
              <a:solidFill>
                <a:srgbClr val="7030A0"/>
              </a:solidFill>
            </a:endParaRPr>
          </a:p>
          <a:p>
            <a:pPr marL="45720" indent="0">
              <a:lnSpc>
                <a:spcPct val="150000"/>
              </a:lnSpc>
              <a:spcBef>
                <a:spcPts val="0"/>
              </a:spcBef>
              <a:buNone/>
            </a:pPr>
            <a:endParaRPr lang="it-IT" dirty="0"/>
          </a:p>
        </p:txBody>
      </p:sp>
      <p:pic>
        <p:nvPicPr>
          <p:cNvPr id="5" name="Picture 2" descr="C:\Users\lbalocco\Desktop\Logo(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04664"/>
            <a:ext cx="1181193" cy="48332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564904"/>
            <a:ext cx="2448272"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125372"/>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1520" y="188640"/>
            <a:ext cx="6696744" cy="6543538"/>
          </a:xfrm>
        </p:spPr>
        <p:txBody>
          <a:bodyPr>
            <a:normAutofit/>
          </a:bodyPr>
          <a:lstStyle/>
          <a:p>
            <a:pPr marL="0" indent="0" algn="ctr">
              <a:spcBef>
                <a:spcPts val="0"/>
              </a:spcBef>
              <a:buNone/>
            </a:pPr>
            <a:r>
              <a:rPr lang="it-IT" sz="2000" b="1" dirty="0" smtClean="0">
                <a:solidFill>
                  <a:srgbClr val="7030A0"/>
                </a:solidFill>
              </a:rPr>
              <a:t>MODALITÀ </a:t>
            </a:r>
            <a:r>
              <a:rPr lang="it-IT" sz="2000" b="1" dirty="0">
                <a:solidFill>
                  <a:srgbClr val="7030A0"/>
                </a:solidFill>
              </a:rPr>
              <a:t>DI </a:t>
            </a:r>
            <a:r>
              <a:rPr lang="it-IT" sz="2000" b="1" dirty="0" smtClean="0">
                <a:solidFill>
                  <a:srgbClr val="7030A0"/>
                </a:solidFill>
              </a:rPr>
              <a:t>RIMBORSO</a:t>
            </a:r>
          </a:p>
          <a:p>
            <a:pPr marL="0" indent="0" algn="ctr">
              <a:spcBef>
                <a:spcPts val="0"/>
              </a:spcBef>
              <a:buNone/>
            </a:pPr>
            <a:endParaRPr lang="it-IT" sz="1600" dirty="0">
              <a:solidFill>
                <a:srgbClr val="7030A0"/>
              </a:solidFill>
            </a:endParaRPr>
          </a:p>
          <a:p>
            <a:pPr marL="0" indent="0" algn="just">
              <a:spcBef>
                <a:spcPts val="0"/>
              </a:spcBef>
              <a:buNone/>
            </a:pPr>
            <a:r>
              <a:rPr lang="it-IT" sz="1600" dirty="0" smtClean="0">
                <a:solidFill>
                  <a:srgbClr val="7030A0"/>
                </a:solidFill>
              </a:rPr>
              <a:t>Il </a:t>
            </a:r>
            <a:r>
              <a:rPr lang="it-IT" sz="1600" dirty="0">
                <a:solidFill>
                  <a:srgbClr val="7030A0"/>
                </a:solidFill>
              </a:rPr>
              <a:t>rimborso avverrà </a:t>
            </a:r>
            <a:r>
              <a:rPr lang="it-IT" sz="1600" dirty="0" smtClean="0">
                <a:solidFill>
                  <a:srgbClr val="7030A0"/>
                </a:solidFill>
              </a:rPr>
              <a:t>mediante bonifico bancario esclusivamente </a:t>
            </a:r>
            <a:r>
              <a:rPr lang="it-IT" sz="1600" dirty="0">
                <a:solidFill>
                  <a:srgbClr val="7030A0"/>
                </a:solidFill>
              </a:rPr>
              <a:t>a fronte </a:t>
            </a:r>
            <a:r>
              <a:rPr lang="it-IT" sz="1600" dirty="0" smtClean="0">
                <a:solidFill>
                  <a:srgbClr val="7030A0"/>
                </a:solidFill>
              </a:rPr>
              <a:t>del caricamento sul portale della seguente documentazione:</a:t>
            </a:r>
          </a:p>
          <a:p>
            <a:pPr marL="0" indent="0" algn="just">
              <a:spcBef>
                <a:spcPts val="0"/>
              </a:spcBef>
              <a:buNone/>
            </a:pPr>
            <a:endParaRPr lang="it-IT" sz="1600" dirty="0" smtClean="0">
              <a:solidFill>
                <a:srgbClr val="7030A0"/>
              </a:solidFill>
            </a:endParaRPr>
          </a:p>
          <a:p>
            <a:pPr marL="0" lvl="1" indent="-228600" algn="just">
              <a:spcBef>
                <a:spcPts val="0"/>
              </a:spcBef>
              <a:buClr>
                <a:schemeClr val="accent1"/>
              </a:buClr>
              <a:buFont typeface="Wingdings 2" pitchFamily="18" charset="2"/>
              <a:buChar char=""/>
            </a:pPr>
            <a:r>
              <a:rPr lang="it-IT" sz="1600" spc="150" dirty="0" smtClean="0">
                <a:solidFill>
                  <a:srgbClr val="7030A0"/>
                </a:solidFill>
                <a:latin typeface="+mj-lt"/>
              </a:rPr>
              <a:t>fatture </a:t>
            </a:r>
            <a:r>
              <a:rPr lang="it-IT" sz="1600" spc="150" dirty="0">
                <a:solidFill>
                  <a:srgbClr val="7030A0"/>
                </a:solidFill>
                <a:latin typeface="+mj-lt"/>
              </a:rPr>
              <a:t>intestate all’assegnatario o scontrini  (solo per spese inferiori a € 100,00);</a:t>
            </a:r>
          </a:p>
          <a:p>
            <a:pPr marL="0" lvl="1" indent="-228600" algn="just">
              <a:spcBef>
                <a:spcPts val="0"/>
              </a:spcBef>
              <a:buClr>
                <a:schemeClr val="accent1"/>
              </a:buClr>
              <a:buFont typeface="Wingdings 2" pitchFamily="18" charset="2"/>
              <a:buChar char=""/>
            </a:pPr>
            <a:r>
              <a:rPr lang="it-IT" sz="1600" spc="150" dirty="0">
                <a:solidFill>
                  <a:srgbClr val="7030A0"/>
                </a:solidFill>
                <a:latin typeface="+mj-lt"/>
              </a:rPr>
              <a:t>attestazione dell’avvenuto pagamento delle fatture (ricevuta bonifico con numero identificativo della transazione); per gli scontrini non è necessario produrre attestazione di </a:t>
            </a:r>
            <a:r>
              <a:rPr lang="it-IT" sz="1600" spc="150" dirty="0" smtClean="0">
                <a:solidFill>
                  <a:srgbClr val="7030A0"/>
                </a:solidFill>
                <a:latin typeface="+mj-lt"/>
              </a:rPr>
              <a:t>pagamento;</a:t>
            </a:r>
            <a:endParaRPr lang="it-IT" sz="1600" spc="150" dirty="0">
              <a:solidFill>
                <a:srgbClr val="7030A0"/>
              </a:solidFill>
              <a:latin typeface="+mj-lt"/>
            </a:endParaRPr>
          </a:p>
          <a:p>
            <a:pPr marL="0" lvl="1" indent="-228600" algn="just">
              <a:spcBef>
                <a:spcPts val="0"/>
              </a:spcBef>
              <a:buClr>
                <a:schemeClr val="accent1"/>
              </a:buClr>
              <a:buFont typeface="Wingdings 2" pitchFamily="18" charset="2"/>
              <a:buChar char=""/>
            </a:pPr>
            <a:r>
              <a:rPr lang="it-IT" sz="1600" spc="150" dirty="0" smtClean="0">
                <a:solidFill>
                  <a:srgbClr val="7030A0"/>
                </a:solidFill>
                <a:latin typeface="+mj-lt"/>
              </a:rPr>
              <a:t>DURC (solo </a:t>
            </a:r>
            <a:r>
              <a:rPr lang="it-IT" sz="1600" spc="150" dirty="0">
                <a:solidFill>
                  <a:srgbClr val="7030A0"/>
                </a:solidFill>
                <a:latin typeface="+mj-lt"/>
              </a:rPr>
              <a:t>in caso di fatture);</a:t>
            </a:r>
          </a:p>
          <a:p>
            <a:pPr marL="0" lvl="1" indent="-228600" algn="just">
              <a:spcBef>
                <a:spcPts val="0"/>
              </a:spcBef>
              <a:buClr>
                <a:schemeClr val="accent1"/>
              </a:buClr>
              <a:buFont typeface="Wingdings 2" pitchFamily="18" charset="2"/>
              <a:buChar char=""/>
            </a:pPr>
            <a:r>
              <a:rPr lang="it-IT" sz="1600" spc="150" dirty="0">
                <a:solidFill>
                  <a:srgbClr val="7030A0"/>
                </a:solidFill>
                <a:latin typeface="+mj-lt"/>
              </a:rPr>
              <a:t>ampia documentazione fotografica dell’intervento eseguito;</a:t>
            </a:r>
          </a:p>
          <a:p>
            <a:pPr marL="0" lvl="1" indent="-228600" algn="just">
              <a:spcBef>
                <a:spcPts val="0"/>
              </a:spcBef>
              <a:buClr>
                <a:schemeClr val="accent1"/>
              </a:buClr>
              <a:buFont typeface="Wingdings 2" pitchFamily="18" charset="2"/>
              <a:buChar char=""/>
            </a:pPr>
            <a:r>
              <a:rPr lang="it-IT" sz="1600" spc="150" dirty="0">
                <a:solidFill>
                  <a:srgbClr val="7030A0"/>
                </a:solidFill>
                <a:latin typeface="+mj-lt"/>
              </a:rPr>
              <a:t>certificazioni di conformità (se previste dalla tipologia di intervento</a:t>
            </a:r>
            <a:r>
              <a:rPr lang="it-IT" sz="1600" spc="150" dirty="0" smtClean="0">
                <a:solidFill>
                  <a:srgbClr val="7030A0"/>
                </a:solidFill>
                <a:latin typeface="+mj-lt"/>
              </a:rPr>
              <a:t>).</a:t>
            </a:r>
          </a:p>
          <a:p>
            <a:pPr marL="0" lvl="1" indent="0" algn="just">
              <a:spcBef>
                <a:spcPts val="0"/>
              </a:spcBef>
              <a:buClr>
                <a:schemeClr val="accent1"/>
              </a:buClr>
              <a:buNone/>
            </a:pPr>
            <a:endParaRPr lang="it-IT" sz="1600" spc="150" dirty="0" smtClean="0">
              <a:solidFill>
                <a:srgbClr val="7030A0"/>
              </a:solidFill>
              <a:latin typeface="+mj-lt"/>
            </a:endParaRPr>
          </a:p>
          <a:p>
            <a:pPr marL="0" indent="0" algn="just">
              <a:spcBef>
                <a:spcPts val="0"/>
              </a:spcBef>
              <a:buNone/>
            </a:pPr>
            <a:r>
              <a:rPr lang="it-IT" sz="1600" dirty="0" smtClean="0">
                <a:solidFill>
                  <a:srgbClr val="7030A0"/>
                </a:solidFill>
              </a:rPr>
              <a:t>La </a:t>
            </a:r>
            <a:r>
              <a:rPr lang="it-IT" sz="1600" dirty="0">
                <a:solidFill>
                  <a:srgbClr val="7030A0"/>
                </a:solidFill>
              </a:rPr>
              <a:t>somma rimborsata sarà quella esposta sulla fattura o sullo scontrino, ovvero quella autorizzata da ATC se la spesa sostenuta risultasse superiore. </a:t>
            </a:r>
            <a:endParaRPr lang="it-IT" sz="1600" dirty="0" smtClean="0">
              <a:solidFill>
                <a:srgbClr val="7030A0"/>
              </a:solidFill>
            </a:endParaRPr>
          </a:p>
          <a:p>
            <a:pPr marL="0" indent="0" algn="just">
              <a:spcBef>
                <a:spcPts val="0"/>
              </a:spcBef>
              <a:buNone/>
            </a:pPr>
            <a:r>
              <a:rPr lang="it-IT" sz="1600" dirty="0" smtClean="0">
                <a:solidFill>
                  <a:srgbClr val="7030A0"/>
                </a:solidFill>
              </a:rPr>
              <a:t>In caso di morosità, la somma da rimborsare sarà stornata dal debito.</a:t>
            </a:r>
            <a:endParaRPr lang="it-IT" sz="1600" dirty="0">
              <a:solidFill>
                <a:srgbClr val="7030A0"/>
              </a:solidFill>
            </a:endParaRPr>
          </a:p>
          <a:p>
            <a:pPr>
              <a:lnSpc>
                <a:spcPct val="150000"/>
              </a:lnSpc>
              <a:spcBef>
                <a:spcPts val="0"/>
              </a:spcBef>
            </a:pPr>
            <a:endParaRPr lang="it-IT" dirty="0"/>
          </a:p>
        </p:txBody>
      </p:sp>
      <p:pic>
        <p:nvPicPr>
          <p:cNvPr id="5" name="Picture 2" descr="C:\Users\lbalocco\Desktop\Logo(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04664"/>
            <a:ext cx="1181193" cy="48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83699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188641"/>
            <a:ext cx="6696744" cy="6543538"/>
          </a:xfrm>
        </p:spPr>
        <p:txBody>
          <a:bodyPr>
            <a:normAutofit/>
          </a:bodyPr>
          <a:lstStyle/>
          <a:p>
            <a:pPr marL="0" indent="0" algn="ctr">
              <a:spcBef>
                <a:spcPts val="0"/>
              </a:spcBef>
              <a:buNone/>
            </a:pPr>
            <a:r>
              <a:rPr lang="it-IT" sz="2000" b="1" dirty="0" smtClean="0">
                <a:solidFill>
                  <a:srgbClr val="7030A0"/>
                </a:solidFill>
              </a:rPr>
              <a:t>PIANO DI COMUNICAZIONE DEL PROGETTO</a:t>
            </a:r>
          </a:p>
          <a:p>
            <a:pPr marL="0" indent="0" algn="ctr">
              <a:spcBef>
                <a:spcPts val="0"/>
              </a:spcBef>
              <a:buNone/>
            </a:pPr>
            <a:endParaRPr lang="it-IT" sz="1600" dirty="0">
              <a:solidFill>
                <a:srgbClr val="7030A0"/>
              </a:solidFill>
            </a:endParaRPr>
          </a:p>
          <a:p>
            <a:pPr marL="0" indent="0" algn="just">
              <a:spcBef>
                <a:spcPts val="0"/>
              </a:spcBef>
              <a:buNone/>
            </a:pPr>
            <a:r>
              <a:rPr lang="it-IT" sz="1600" dirty="0" smtClean="0">
                <a:solidFill>
                  <a:srgbClr val="7030A0"/>
                </a:solidFill>
              </a:rPr>
              <a:t>Al </a:t>
            </a:r>
            <a:r>
              <a:rPr lang="it-IT" sz="1600" dirty="0">
                <a:solidFill>
                  <a:srgbClr val="7030A0"/>
                </a:solidFill>
              </a:rPr>
              <a:t>fine di dare il massimo risalto all’iniziativa, </a:t>
            </a:r>
            <a:r>
              <a:rPr lang="it-IT" sz="1600" dirty="0" smtClean="0">
                <a:solidFill>
                  <a:srgbClr val="7030A0"/>
                </a:solidFill>
              </a:rPr>
              <a:t>in stretta collaborazione con l’Ufficio Stampa di ATC, verranno utilizzati i seguenti canali: </a:t>
            </a:r>
          </a:p>
          <a:p>
            <a:pPr marL="360000" lvl="1" indent="-228600" algn="just">
              <a:spcBef>
                <a:spcPts val="0"/>
              </a:spcBef>
              <a:buClr>
                <a:schemeClr val="accent1"/>
              </a:buClr>
              <a:buFont typeface="Wingdings 2" pitchFamily="18" charset="2"/>
              <a:buChar char=""/>
            </a:pPr>
            <a:r>
              <a:rPr lang="it-IT" sz="1600" spc="150" dirty="0" smtClean="0">
                <a:solidFill>
                  <a:srgbClr val="7030A0"/>
                </a:solidFill>
                <a:latin typeface="+mj-lt"/>
              </a:rPr>
              <a:t>sito ATC;</a:t>
            </a:r>
          </a:p>
          <a:p>
            <a:pPr marL="360000" lvl="1" indent="-228600" algn="just">
              <a:spcBef>
                <a:spcPts val="0"/>
              </a:spcBef>
              <a:buClr>
                <a:schemeClr val="accent1"/>
              </a:buClr>
              <a:buFont typeface="Wingdings 2" pitchFamily="18" charset="2"/>
              <a:buChar char=""/>
            </a:pPr>
            <a:r>
              <a:rPr lang="it-IT" sz="1600" spc="150" dirty="0">
                <a:solidFill>
                  <a:srgbClr val="7030A0"/>
                </a:solidFill>
                <a:latin typeface="+mj-lt"/>
              </a:rPr>
              <a:t>c</a:t>
            </a:r>
            <a:r>
              <a:rPr lang="it-IT" sz="1600" spc="150" dirty="0" smtClean="0">
                <a:solidFill>
                  <a:srgbClr val="7030A0"/>
                </a:solidFill>
                <a:latin typeface="+mj-lt"/>
              </a:rPr>
              <a:t>omunicazione </a:t>
            </a:r>
            <a:r>
              <a:rPr lang="it-IT" sz="1600" spc="150" dirty="0">
                <a:solidFill>
                  <a:srgbClr val="7030A0"/>
                </a:solidFill>
                <a:latin typeface="+mj-lt"/>
              </a:rPr>
              <a:t>alle OO.SS. </a:t>
            </a:r>
            <a:r>
              <a:rPr lang="it-IT" sz="1600" spc="150" dirty="0" smtClean="0">
                <a:solidFill>
                  <a:srgbClr val="7030A0"/>
                </a:solidFill>
                <a:latin typeface="+mj-lt"/>
              </a:rPr>
              <a:t>Inquilinato;</a:t>
            </a:r>
            <a:endParaRPr lang="it-IT" sz="1600" spc="150" dirty="0">
              <a:solidFill>
                <a:srgbClr val="7030A0"/>
              </a:solidFill>
              <a:latin typeface="+mj-lt"/>
            </a:endParaRPr>
          </a:p>
          <a:p>
            <a:pPr marL="360000" lvl="1" indent="-228600" algn="just">
              <a:spcBef>
                <a:spcPts val="0"/>
              </a:spcBef>
              <a:buClr>
                <a:schemeClr val="accent1"/>
              </a:buClr>
              <a:buFont typeface="Wingdings 2" pitchFamily="18" charset="2"/>
              <a:buChar char=""/>
            </a:pPr>
            <a:r>
              <a:rPr lang="it-IT" sz="1600" spc="150" dirty="0">
                <a:solidFill>
                  <a:srgbClr val="7030A0"/>
                </a:solidFill>
                <a:latin typeface="+mj-lt"/>
              </a:rPr>
              <a:t>u</a:t>
            </a:r>
            <a:r>
              <a:rPr lang="it-IT" sz="1600" spc="150" dirty="0" smtClean="0">
                <a:solidFill>
                  <a:srgbClr val="7030A0"/>
                </a:solidFill>
                <a:latin typeface="+mj-lt"/>
              </a:rPr>
              <a:t>ffici </a:t>
            </a:r>
            <a:r>
              <a:rPr lang="it-IT" sz="1600" spc="150" dirty="0">
                <a:solidFill>
                  <a:srgbClr val="7030A0"/>
                </a:solidFill>
                <a:latin typeface="+mj-lt"/>
              </a:rPr>
              <a:t>Casa dei </a:t>
            </a:r>
            <a:r>
              <a:rPr lang="it-IT" sz="1600" spc="150" dirty="0" smtClean="0">
                <a:solidFill>
                  <a:srgbClr val="7030A0"/>
                </a:solidFill>
                <a:latin typeface="+mj-lt"/>
              </a:rPr>
              <a:t>Comuni;</a:t>
            </a:r>
            <a:endParaRPr lang="it-IT" sz="1600" spc="150" dirty="0">
              <a:solidFill>
                <a:srgbClr val="7030A0"/>
              </a:solidFill>
              <a:latin typeface="+mj-lt"/>
            </a:endParaRPr>
          </a:p>
          <a:p>
            <a:pPr marL="360000" lvl="1" indent="-228600" algn="just">
              <a:spcBef>
                <a:spcPts val="0"/>
              </a:spcBef>
              <a:buClr>
                <a:schemeClr val="accent1"/>
              </a:buClr>
              <a:buFont typeface="Wingdings 2" pitchFamily="18" charset="2"/>
              <a:buChar char=""/>
            </a:pPr>
            <a:r>
              <a:rPr lang="it-IT" sz="1600" spc="150" dirty="0">
                <a:solidFill>
                  <a:srgbClr val="7030A0"/>
                </a:solidFill>
                <a:latin typeface="+mj-lt"/>
              </a:rPr>
              <a:t>d</a:t>
            </a:r>
            <a:r>
              <a:rPr lang="it-IT" sz="1600" spc="150" dirty="0" smtClean="0">
                <a:solidFill>
                  <a:srgbClr val="7030A0"/>
                </a:solidFill>
                <a:latin typeface="+mj-lt"/>
              </a:rPr>
              <a:t>irezione </a:t>
            </a:r>
            <a:r>
              <a:rPr lang="it-IT" sz="1600" spc="150" dirty="0">
                <a:solidFill>
                  <a:srgbClr val="7030A0"/>
                </a:solidFill>
                <a:latin typeface="+mj-lt"/>
              </a:rPr>
              <a:t>Regionale di </a:t>
            </a:r>
            <a:r>
              <a:rPr lang="it-IT" sz="1600" spc="150" dirty="0" smtClean="0">
                <a:solidFill>
                  <a:srgbClr val="7030A0"/>
                </a:solidFill>
                <a:latin typeface="+mj-lt"/>
              </a:rPr>
              <a:t>riferimento;</a:t>
            </a:r>
            <a:endParaRPr lang="it-IT" sz="1600" spc="150" dirty="0">
              <a:solidFill>
                <a:srgbClr val="7030A0"/>
              </a:solidFill>
              <a:latin typeface="+mj-lt"/>
            </a:endParaRPr>
          </a:p>
          <a:p>
            <a:pPr marL="360000" lvl="1" indent="-228600" algn="just">
              <a:spcBef>
                <a:spcPts val="0"/>
              </a:spcBef>
              <a:buClr>
                <a:schemeClr val="accent1"/>
              </a:buClr>
              <a:buFont typeface="Wingdings 2" pitchFamily="18" charset="2"/>
              <a:buChar char=""/>
            </a:pPr>
            <a:r>
              <a:rPr lang="it-IT" sz="1600" spc="150" dirty="0">
                <a:solidFill>
                  <a:srgbClr val="7030A0"/>
                </a:solidFill>
                <a:latin typeface="+mj-lt"/>
              </a:rPr>
              <a:t>a</a:t>
            </a:r>
            <a:r>
              <a:rPr lang="it-IT" sz="1600" spc="150" dirty="0" smtClean="0">
                <a:solidFill>
                  <a:srgbClr val="7030A0"/>
                </a:solidFill>
                <a:latin typeface="+mj-lt"/>
              </a:rPr>
              <a:t>vviso </a:t>
            </a:r>
            <a:r>
              <a:rPr lang="it-IT" sz="1600" spc="150" dirty="0">
                <a:solidFill>
                  <a:srgbClr val="7030A0"/>
                </a:solidFill>
                <a:latin typeface="+mj-lt"/>
              </a:rPr>
              <a:t>in </a:t>
            </a:r>
            <a:r>
              <a:rPr lang="it-IT" sz="1600" spc="150" dirty="0" smtClean="0">
                <a:solidFill>
                  <a:srgbClr val="7030A0"/>
                </a:solidFill>
                <a:latin typeface="+mj-lt"/>
              </a:rPr>
              <a:t>bolletta;</a:t>
            </a:r>
            <a:endParaRPr lang="it-IT" sz="1600" spc="150" dirty="0">
              <a:solidFill>
                <a:srgbClr val="7030A0"/>
              </a:solidFill>
              <a:latin typeface="+mj-lt"/>
            </a:endParaRPr>
          </a:p>
          <a:p>
            <a:pPr marL="360000" lvl="1" indent="-228600" algn="just">
              <a:spcBef>
                <a:spcPts val="0"/>
              </a:spcBef>
              <a:buClr>
                <a:schemeClr val="accent1"/>
              </a:buClr>
              <a:buFont typeface="Wingdings 2" pitchFamily="18" charset="2"/>
              <a:buChar char=""/>
            </a:pPr>
            <a:r>
              <a:rPr lang="it-IT" sz="1600" spc="150" dirty="0">
                <a:solidFill>
                  <a:srgbClr val="7030A0"/>
                </a:solidFill>
                <a:latin typeface="+mj-lt"/>
              </a:rPr>
              <a:t>c</a:t>
            </a:r>
            <a:r>
              <a:rPr lang="it-IT" sz="1600" spc="150" dirty="0" smtClean="0">
                <a:solidFill>
                  <a:srgbClr val="7030A0"/>
                </a:solidFill>
                <a:latin typeface="+mj-lt"/>
              </a:rPr>
              <a:t>omunicati stampa;</a:t>
            </a:r>
            <a:endParaRPr lang="it-IT" sz="1600" spc="150" dirty="0">
              <a:solidFill>
                <a:srgbClr val="7030A0"/>
              </a:solidFill>
              <a:latin typeface="+mj-lt"/>
            </a:endParaRPr>
          </a:p>
          <a:p>
            <a:pPr marL="360000" lvl="1" indent="-228600" algn="just">
              <a:spcBef>
                <a:spcPts val="0"/>
              </a:spcBef>
              <a:buClr>
                <a:schemeClr val="accent1"/>
              </a:buClr>
              <a:buFont typeface="Wingdings 2" pitchFamily="18" charset="2"/>
              <a:buChar char=""/>
            </a:pPr>
            <a:r>
              <a:rPr lang="it-IT" sz="1600" spc="150" dirty="0">
                <a:solidFill>
                  <a:srgbClr val="7030A0"/>
                </a:solidFill>
                <a:latin typeface="+mj-lt"/>
              </a:rPr>
              <a:t>n</a:t>
            </a:r>
            <a:r>
              <a:rPr lang="it-IT" sz="1600" spc="150" dirty="0" smtClean="0">
                <a:solidFill>
                  <a:srgbClr val="7030A0"/>
                </a:solidFill>
                <a:latin typeface="+mj-lt"/>
              </a:rPr>
              <a:t>umero </a:t>
            </a:r>
            <a:r>
              <a:rPr lang="it-IT" sz="1600" spc="150" dirty="0">
                <a:solidFill>
                  <a:srgbClr val="7030A0"/>
                </a:solidFill>
                <a:latin typeface="+mj-lt"/>
              </a:rPr>
              <a:t>verde al momento della registrazione delle </a:t>
            </a:r>
            <a:r>
              <a:rPr lang="it-IT" sz="1600" spc="150" dirty="0" smtClean="0">
                <a:solidFill>
                  <a:srgbClr val="7030A0"/>
                </a:solidFill>
                <a:latin typeface="+mj-lt"/>
              </a:rPr>
              <a:t>segnalazioni;</a:t>
            </a:r>
            <a:endParaRPr lang="it-IT" sz="1600" spc="150" dirty="0">
              <a:solidFill>
                <a:srgbClr val="7030A0"/>
              </a:solidFill>
              <a:latin typeface="+mj-lt"/>
            </a:endParaRPr>
          </a:p>
          <a:p>
            <a:pPr marL="360000" lvl="1" indent="-228600" algn="just">
              <a:spcBef>
                <a:spcPts val="0"/>
              </a:spcBef>
              <a:buClr>
                <a:schemeClr val="accent1"/>
              </a:buClr>
              <a:buFont typeface="Wingdings 2" pitchFamily="18" charset="2"/>
              <a:buChar char=""/>
            </a:pPr>
            <a:r>
              <a:rPr lang="it-IT" sz="1600" spc="150" dirty="0">
                <a:solidFill>
                  <a:srgbClr val="7030A0"/>
                </a:solidFill>
                <a:latin typeface="+mj-lt"/>
              </a:rPr>
              <a:t>t</a:t>
            </a:r>
            <a:r>
              <a:rPr lang="it-IT" sz="1600" spc="150" dirty="0" smtClean="0">
                <a:solidFill>
                  <a:srgbClr val="7030A0"/>
                </a:solidFill>
                <a:latin typeface="+mj-lt"/>
              </a:rPr>
              <a:t>ecnici </a:t>
            </a:r>
            <a:r>
              <a:rPr lang="it-IT" sz="1600" spc="150" dirty="0">
                <a:solidFill>
                  <a:srgbClr val="7030A0"/>
                </a:solidFill>
                <a:latin typeface="+mj-lt"/>
              </a:rPr>
              <a:t>e funzionari ATC in fase di gestione delle medesime </a:t>
            </a:r>
            <a:r>
              <a:rPr lang="it-IT" sz="1600" spc="150" dirty="0" smtClean="0">
                <a:solidFill>
                  <a:srgbClr val="7030A0"/>
                </a:solidFill>
                <a:latin typeface="+mj-lt"/>
              </a:rPr>
              <a:t>segnalazioni;</a:t>
            </a:r>
            <a:endParaRPr lang="it-IT" sz="1600" spc="150" dirty="0">
              <a:solidFill>
                <a:srgbClr val="7030A0"/>
              </a:solidFill>
              <a:latin typeface="+mj-lt"/>
            </a:endParaRPr>
          </a:p>
          <a:p>
            <a:pPr marL="360000" lvl="1" indent="-228600" algn="just">
              <a:spcBef>
                <a:spcPts val="0"/>
              </a:spcBef>
              <a:buClr>
                <a:schemeClr val="accent1"/>
              </a:buClr>
              <a:buFont typeface="Wingdings 2" pitchFamily="18" charset="2"/>
              <a:buChar char=""/>
            </a:pPr>
            <a:r>
              <a:rPr lang="it-IT" sz="1600" spc="150" dirty="0">
                <a:solidFill>
                  <a:srgbClr val="7030A0"/>
                </a:solidFill>
                <a:latin typeface="+mj-lt"/>
              </a:rPr>
              <a:t>c</a:t>
            </a:r>
            <a:r>
              <a:rPr lang="it-IT" sz="1600" spc="150" dirty="0" smtClean="0">
                <a:solidFill>
                  <a:srgbClr val="7030A0"/>
                </a:solidFill>
                <a:latin typeface="+mj-lt"/>
              </a:rPr>
              <a:t>omitati Inquilini;</a:t>
            </a:r>
          </a:p>
          <a:p>
            <a:pPr marL="360000" lvl="1" indent="-228600" algn="just">
              <a:spcBef>
                <a:spcPts val="0"/>
              </a:spcBef>
              <a:buClr>
                <a:schemeClr val="accent1"/>
              </a:buClr>
              <a:buFont typeface="Wingdings 2" pitchFamily="18" charset="2"/>
              <a:buChar char=""/>
            </a:pPr>
            <a:r>
              <a:rPr lang="it-IT" sz="1600" spc="150" dirty="0">
                <a:solidFill>
                  <a:srgbClr val="7030A0"/>
                </a:solidFill>
                <a:latin typeface="+mj-lt"/>
              </a:rPr>
              <a:t>k</a:t>
            </a:r>
            <a:r>
              <a:rPr lang="it-IT" sz="1600" spc="150" dirty="0" smtClean="0">
                <a:solidFill>
                  <a:srgbClr val="7030A0"/>
                </a:solidFill>
                <a:latin typeface="+mj-lt"/>
              </a:rPr>
              <a:t>it con istruzioni pratiche da consegnare ai nuovi assegnatari al momento della sottoscrizione del contratto di locazione.</a:t>
            </a:r>
            <a:endParaRPr lang="it-IT" sz="1600" spc="150" dirty="0">
              <a:solidFill>
                <a:srgbClr val="7030A0"/>
              </a:solidFill>
              <a:latin typeface="+mj-lt"/>
            </a:endParaRPr>
          </a:p>
          <a:p>
            <a:pPr marL="360000" indent="0" algn="just">
              <a:spcBef>
                <a:spcPts val="0"/>
              </a:spcBef>
              <a:buNone/>
            </a:pPr>
            <a:r>
              <a:rPr lang="it-IT" sz="1200" dirty="0" smtClean="0">
                <a:solidFill>
                  <a:srgbClr val="7030A0"/>
                </a:solidFill>
              </a:rPr>
              <a:t> </a:t>
            </a:r>
          </a:p>
          <a:p>
            <a:pPr>
              <a:lnSpc>
                <a:spcPct val="150000"/>
              </a:lnSpc>
              <a:spcBef>
                <a:spcPts val="0"/>
              </a:spcBef>
            </a:pPr>
            <a:endParaRPr lang="it-IT" dirty="0"/>
          </a:p>
        </p:txBody>
      </p:sp>
      <p:pic>
        <p:nvPicPr>
          <p:cNvPr id="5" name="Picture 2" descr="C:\Users\lbalocco\Desktop\Logo(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04664"/>
            <a:ext cx="1181193" cy="48332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085184"/>
            <a:ext cx="6696744" cy="1587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080616"/>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1520" y="188640"/>
            <a:ext cx="6696744" cy="6669359"/>
          </a:xfrm>
        </p:spPr>
        <p:txBody>
          <a:bodyPr>
            <a:noAutofit/>
          </a:bodyPr>
          <a:lstStyle/>
          <a:p>
            <a:pPr marL="45720" indent="0" algn="ctr">
              <a:spcBef>
                <a:spcPts val="0"/>
              </a:spcBef>
              <a:buNone/>
            </a:pPr>
            <a:r>
              <a:rPr lang="it-IT" sz="2000" b="1" dirty="0" smtClean="0">
                <a:solidFill>
                  <a:srgbClr val="7030A0"/>
                </a:solidFill>
              </a:rPr>
              <a:t>PROPOSTA </a:t>
            </a:r>
            <a:r>
              <a:rPr lang="it-IT" sz="2000" b="1" dirty="0">
                <a:solidFill>
                  <a:srgbClr val="7030A0"/>
                </a:solidFill>
              </a:rPr>
              <a:t>DI MODIFICA </a:t>
            </a:r>
            <a:r>
              <a:rPr lang="it-IT" sz="2000" b="1" dirty="0" smtClean="0">
                <a:solidFill>
                  <a:srgbClr val="7030A0"/>
                </a:solidFill>
              </a:rPr>
              <a:t>NORMATIVA</a:t>
            </a:r>
          </a:p>
          <a:p>
            <a:pPr marL="0" indent="0" algn="ctr">
              <a:spcBef>
                <a:spcPts val="0"/>
              </a:spcBef>
              <a:buNone/>
            </a:pPr>
            <a:endParaRPr lang="it-IT" sz="2000" b="1" dirty="0">
              <a:solidFill>
                <a:srgbClr val="7030A0"/>
              </a:solidFill>
            </a:endParaRPr>
          </a:p>
          <a:p>
            <a:pPr marL="0" indent="0" algn="just">
              <a:spcBef>
                <a:spcPts val="0"/>
              </a:spcBef>
              <a:buNone/>
            </a:pPr>
            <a:r>
              <a:rPr lang="it-IT" sz="1600" dirty="0" smtClean="0">
                <a:solidFill>
                  <a:srgbClr val="7030A0"/>
                </a:solidFill>
              </a:rPr>
              <a:t>Per avviare il progetto è necessaria una modifica normativa della Legge Regionale 3/2010 che limita al 50% l’entità del rimborso (vincolo evidentemente pensato per gli alloggi di risulta).</a:t>
            </a:r>
          </a:p>
          <a:p>
            <a:pPr marL="0" indent="0" algn="just">
              <a:spcBef>
                <a:spcPts val="0"/>
              </a:spcBef>
              <a:buNone/>
            </a:pPr>
            <a:endParaRPr lang="it-IT" sz="1600" dirty="0" smtClean="0">
              <a:solidFill>
                <a:srgbClr val="7030A0"/>
              </a:solidFill>
            </a:endParaRPr>
          </a:p>
          <a:p>
            <a:pPr marL="0" indent="0" algn="just">
              <a:spcBef>
                <a:spcPts val="0"/>
              </a:spcBef>
              <a:buNone/>
            </a:pPr>
            <a:r>
              <a:rPr lang="it-IT" sz="1600" dirty="0" smtClean="0">
                <a:solidFill>
                  <a:srgbClr val="7030A0"/>
                </a:solidFill>
              </a:rPr>
              <a:t>Inoltre è necessaria una rettifica della </a:t>
            </a:r>
            <a:r>
              <a:rPr lang="it-IT" sz="1600" dirty="0">
                <a:solidFill>
                  <a:srgbClr val="7030A0"/>
                </a:solidFill>
              </a:rPr>
              <a:t>Nota </a:t>
            </a:r>
            <a:r>
              <a:rPr lang="it-IT" sz="1600" dirty="0" smtClean="0">
                <a:solidFill>
                  <a:srgbClr val="7030A0"/>
                </a:solidFill>
              </a:rPr>
              <a:t>esplicativa regionale Prot.47078/A </a:t>
            </a:r>
            <a:r>
              <a:rPr lang="it-IT" sz="1600" dirty="0">
                <a:solidFill>
                  <a:srgbClr val="7030A0"/>
                </a:solidFill>
              </a:rPr>
              <a:t>del 21 dicembre </a:t>
            </a:r>
            <a:r>
              <a:rPr lang="it-IT" sz="1600" dirty="0" smtClean="0">
                <a:solidFill>
                  <a:srgbClr val="7030A0"/>
                </a:solidFill>
              </a:rPr>
              <a:t>2015 che esclude interventi di autorecupero in caso di «Cantieri mobili».</a:t>
            </a:r>
          </a:p>
          <a:p>
            <a:pPr marL="0" indent="0" algn="just">
              <a:spcBef>
                <a:spcPts val="0"/>
              </a:spcBef>
              <a:buNone/>
            </a:pPr>
            <a:r>
              <a:rPr lang="it-IT" sz="1600" dirty="0" smtClean="0">
                <a:solidFill>
                  <a:srgbClr val="7030A0"/>
                </a:solidFill>
              </a:rPr>
              <a:t>Una bozza di proposta di modifica normativa è già stata predisposta.</a:t>
            </a:r>
            <a:endParaRPr lang="it-IT" sz="1600" dirty="0">
              <a:solidFill>
                <a:srgbClr val="7030A0"/>
              </a:solidFill>
            </a:endParaRPr>
          </a:p>
          <a:p>
            <a:pPr marL="45720" indent="0" algn="just">
              <a:lnSpc>
                <a:spcPct val="170000"/>
              </a:lnSpc>
              <a:spcBef>
                <a:spcPts val="0"/>
              </a:spcBef>
              <a:buNone/>
            </a:pPr>
            <a:endParaRPr lang="it-IT" sz="1200" dirty="0" smtClean="0">
              <a:solidFill>
                <a:srgbClr val="7030A0"/>
              </a:solidFill>
            </a:endParaRPr>
          </a:p>
          <a:p>
            <a:pPr marL="45720" indent="0" algn="just">
              <a:lnSpc>
                <a:spcPct val="170000"/>
              </a:lnSpc>
              <a:spcBef>
                <a:spcPts val="0"/>
              </a:spcBef>
              <a:buNone/>
            </a:pPr>
            <a:endParaRPr lang="it-IT" sz="1200" dirty="0">
              <a:solidFill>
                <a:srgbClr val="7030A0"/>
              </a:solidFill>
            </a:endParaRPr>
          </a:p>
        </p:txBody>
      </p:sp>
      <p:pic>
        <p:nvPicPr>
          <p:cNvPr id="5" name="Picture 2" descr="C:\Users\lbalocco\Desktop\Logo(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04664"/>
            <a:ext cx="1181193" cy="48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795011"/>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188640"/>
            <a:ext cx="6696744" cy="6669359"/>
          </a:xfrm>
        </p:spPr>
        <p:txBody>
          <a:bodyPr>
            <a:noAutofit/>
          </a:bodyPr>
          <a:lstStyle/>
          <a:p>
            <a:pPr marL="45720" indent="0" algn="ctr">
              <a:spcBef>
                <a:spcPts val="0"/>
              </a:spcBef>
              <a:buNone/>
            </a:pPr>
            <a:r>
              <a:rPr lang="it-IT" sz="2000" b="1" dirty="0" smtClean="0">
                <a:solidFill>
                  <a:srgbClr val="7030A0"/>
                </a:solidFill>
              </a:rPr>
              <a:t>I RISCHI DEL PROGETTO</a:t>
            </a:r>
          </a:p>
          <a:p>
            <a:pPr marL="45720" indent="0" algn="ctr">
              <a:spcBef>
                <a:spcPts val="0"/>
              </a:spcBef>
              <a:buNone/>
            </a:pPr>
            <a:endParaRPr lang="it-IT" sz="1600" b="1" dirty="0">
              <a:solidFill>
                <a:srgbClr val="7030A0"/>
              </a:solidFill>
            </a:endParaRPr>
          </a:p>
          <a:p>
            <a:pPr marL="45720" indent="0" algn="just">
              <a:spcBef>
                <a:spcPts val="0"/>
              </a:spcBef>
              <a:buNone/>
            </a:pPr>
            <a:r>
              <a:rPr lang="it-IT" sz="1600" dirty="0" smtClean="0">
                <a:solidFill>
                  <a:srgbClr val="7030A0"/>
                </a:solidFill>
              </a:rPr>
              <a:t>Indiscutibilmente questo approccio sperimentale può nascondere delle insidie. </a:t>
            </a:r>
          </a:p>
          <a:p>
            <a:pPr marL="45720" indent="0" algn="just">
              <a:spcBef>
                <a:spcPts val="0"/>
              </a:spcBef>
              <a:buNone/>
            </a:pPr>
            <a:r>
              <a:rPr lang="it-IT" sz="1600" dirty="0" smtClean="0">
                <a:solidFill>
                  <a:srgbClr val="7030A0"/>
                </a:solidFill>
              </a:rPr>
              <a:t>D’altra parte, da un rapido sondaggio tra colleghi di altre ATC piemontesi e anche di altre Regioni, è emerso che il ricorso a forme di autorecupero per l’ordinaria manutenzione non è diffuso nel territorio nazionale.</a:t>
            </a:r>
          </a:p>
          <a:p>
            <a:pPr marL="45720" indent="0" algn="just">
              <a:spcBef>
                <a:spcPts val="0"/>
              </a:spcBef>
              <a:buNone/>
            </a:pPr>
            <a:r>
              <a:rPr lang="it-IT" sz="1600" dirty="0" smtClean="0">
                <a:solidFill>
                  <a:srgbClr val="7030A0"/>
                </a:solidFill>
              </a:rPr>
              <a:t>I rischi, che possono frenare il ricorso allo strumento dell’autorecupero, sono sostanzialmente i seguenti:</a:t>
            </a:r>
          </a:p>
          <a:p>
            <a:pPr marL="274320" lvl="1" indent="-228600" algn="just">
              <a:spcBef>
                <a:spcPts val="0"/>
              </a:spcBef>
              <a:buClr>
                <a:schemeClr val="accent1"/>
              </a:buClr>
              <a:buFont typeface="Wingdings 2" pitchFamily="18" charset="2"/>
              <a:buChar char=""/>
            </a:pPr>
            <a:r>
              <a:rPr lang="it-IT" sz="1600" b="1" spc="150" dirty="0">
                <a:solidFill>
                  <a:srgbClr val="7030A0"/>
                </a:solidFill>
                <a:latin typeface="+mj-lt"/>
              </a:rPr>
              <a:t>t</a:t>
            </a:r>
            <a:r>
              <a:rPr lang="it-IT" sz="1600" b="1" spc="150" dirty="0" smtClean="0">
                <a:solidFill>
                  <a:srgbClr val="7030A0"/>
                </a:solidFill>
                <a:latin typeface="+mj-lt"/>
              </a:rPr>
              <a:t>ruffe</a:t>
            </a:r>
            <a:r>
              <a:rPr lang="it-IT" sz="1600" spc="150" dirty="0" smtClean="0">
                <a:solidFill>
                  <a:srgbClr val="7030A0"/>
                </a:solidFill>
                <a:latin typeface="+mj-lt"/>
              </a:rPr>
              <a:t>: è possibile che questo approccio possa stimolare la fantasia di qualcuno che indebitamente cerchi di ricevere rimborsi;</a:t>
            </a:r>
            <a:endParaRPr lang="it-IT" sz="1600" spc="150" dirty="0">
              <a:solidFill>
                <a:srgbClr val="7030A0"/>
              </a:solidFill>
              <a:latin typeface="+mj-lt"/>
            </a:endParaRPr>
          </a:p>
          <a:p>
            <a:pPr marL="274320" lvl="1" indent="-228600" algn="just">
              <a:spcBef>
                <a:spcPts val="0"/>
              </a:spcBef>
              <a:buClr>
                <a:schemeClr val="accent1"/>
              </a:buClr>
              <a:buFont typeface="Wingdings 2" pitchFamily="18" charset="2"/>
              <a:buChar char=""/>
            </a:pPr>
            <a:r>
              <a:rPr lang="it-IT" sz="1600" b="1" spc="150" dirty="0">
                <a:solidFill>
                  <a:srgbClr val="7030A0"/>
                </a:solidFill>
                <a:latin typeface="+mj-lt"/>
              </a:rPr>
              <a:t>m</a:t>
            </a:r>
            <a:r>
              <a:rPr lang="it-IT" sz="1600" b="1" spc="150" dirty="0" smtClean="0">
                <a:solidFill>
                  <a:srgbClr val="7030A0"/>
                </a:solidFill>
                <a:latin typeface="+mj-lt"/>
              </a:rPr>
              <a:t>aggior lavoro per gli uffici</a:t>
            </a:r>
            <a:r>
              <a:rPr lang="it-IT" sz="1600" spc="150" dirty="0" smtClean="0">
                <a:solidFill>
                  <a:srgbClr val="7030A0"/>
                </a:solidFill>
                <a:latin typeface="+mj-lt"/>
              </a:rPr>
              <a:t>, già in forte carenza di personale;</a:t>
            </a:r>
          </a:p>
          <a:p>
            <a:pPr marL="274320" lvl="1" indent="-228600" algn="just">
              <a:spcBef>
                <a:spcPts val="0"/>
              </a:spcBef>
              <a:buClr>
                <a:schemeClr val="accent1"/>
              </a:buClr>
              <a:buFont typeface="Wingdings 2" pitchFamily="18" charset="2"/>
              <a:buChar char=""/>
            </a:pPr>
            <a:r>
              <a:rPr lang="it-IT" sz="1600" b="1" spc="150" dirty="0">
                <a:solidFill>
                  <a:srgbClr val="7030A0"/>
                </a:solidFill>
                <a:latin typeface="+mj-lt"/>
              </a:rPr>
              <a:t>m</a:t>
            </a:r>
            <a:r>
              <a:rPr lang="it-IT" sz="1600" b="1" spc="150" dirty="0" smtClean="0">
                <a:solidFill>
                  <a:srgbClr val="7030A0"/>
                </a:solidFill>
                <a:latin typeface="+mj-lt"/>
              </a:rPr>
              <a:t>aggiore spesa</a:t>
            </a:r>
            <a:r>
              <a:rPr lang="it-IT" sz="1600" spc="150" dirty="0" smtClean="0">
                <a:solidFill>
                  <a:srgbClr val="7030A0"/>
                </a:solidFill>
                <a:latin typeface="+mj-lt"/>
              </a:rPr>
              <a:t>, se tutti gli interventi necessari fossero eseguiti;</a:t>
            </a:r>
            <a:endParaRPr lang="it-IT" sz="1600" spc="150" dirty="0">
              <a:solidFill>
                <a:srgbClr val="7030A0"/>
              </a:solidFill>
              <a:latin typeface="+mj-lt"/>
            </a:endParaRPr>
          </a:p>
          <a:p>
            <a:pPr marL="274320" lvl="1" indent="-228600" algn="just">
              <a:spcBef>
                <a:spcPts val="0"/>
              </a:spcBef>
              <a:buClr>
                <a:schemeClr val="accent1"/>
              </a:buClr>
              <a:buFont typeface="Wingdings 2" pitchFamily="18" charset="2"/>
              <a:buChar char=""/>
            </a:pPr>
            <a:r>
              <a:rPr lang="it-IT" sz="1600" b="1" spc="150" dirty="0">
                <a:solidFill>
                  <a:srgbClr val="7030A0"/>
                </a:solidFill>
                <a:latin typeface="+mj-lt"/>
              </a:rPr>
              <a:t>c</a:t>
            </a:r>
            <a:r>
              <a:rPr lang="it-IT" sz="1600" b="1" spc="150" dirty="0" smtClean="0">
                <a:solidFill>
                  <a:srgbClr val="7030A0"/>
                </a:solidFill>
                <a:latin typeface="+mj-lt"/>
              </a:rPr>
              <a:t>ontenzioso </a:t>
            </a:r>
            <a:r>
              <a:rPr lang="it-IT" sz="1600" b="1" spc="150" dirty="0">
                <a:solidFill>
                  <a:srgbClr val="7030A0"/>
                </a:solidFill>
                <a:latin typeface="+mj-lt"/>
              </a:rPr>
              <a:t>e </a:t>
            </a:r>
            <a:r>
              <a:rPr lang="it-IT" sz="1600" b="1" spc="150" dirty="0" smtClean="0">
                <a:solidFill>
                  <a:srgbClr val="7030A0"/>
                </a:solidFill>
                <a:latin typeface="+mj-lt"/>
              </a:rPr>
              <a:t>incidenti</a:t>
            </a:r>
            <a:r>
              <a:rPr lang="it-IT" sz="1600" spc="150" dirty="0" smtClean="0">
                <a:solidFill>
                  <a:srgbClr val="7030A0"/>
                </a:solidFill>
                <a:latin typeface="+mj-lt"/>
              </a:rPr>
              <a:t>: non si può escludere che mancate autorizzazioni, rimborsi parzialmente o totalmente non erogati per vizi procedurali, incidenti sul lavoro, ecc. aumentino il contenzioso nei confronti dell’Agenzia.</a:t>
            </a:r>
            <a:endParaRPr lang="it-IT" sz="1600" spc="150" dirty="0">
              <a:solidFill>
                <a:srgbClr val="7030A0"/>
              </a:solidFill>
              <a:latin typeface="+mj-lt"/>
            </a:endParaRPr>
          </a:p>
          <a:p>
            <a:pPr marL="45720" indent="0" algn="just">
              <a:spcBef>
                <a:spcPts val="0"/>
              </a:spcBef>
              <a:buNone/>
            </a:pPr>
            <a:endParaRPr lang="it-IT" sz="1600" dirty="0" smtClean="0">
              <a:solidFill>
                <a:srgbClr val="7030A0"/>
              </a:solidFill>
            </a:endParaRPr>
          </a:p>
          <a:p>
            <a:pPr marL="45720" indent="0" algn="just">
              <a:spcBef>
                <a:spcPts val="0"/>
              </a:spcBef>
              <a:buNone/>
            </a:pPr>
            <a:endParaRPr lang="it-IT" sz="1600" dirty="0">
              <a:solidFill>
                <a:srgbClr val="7030A0"/>
              </a:solidFill>
            </a:endParaRPr>
          </a:p>
        </p:txBody>
      </p:sp>
      <p:pic>
        <p:nvPicPr>
          <p:cNvPr id="5" name="Picture 2" descr="C:\Users\lbalocco\Desktop\Logo(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04664"/>
            <a:ext cx="1181193" cy="483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5445224"/>
            <a:ext cx="2232248"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4681067"/>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balocco\Desktop\Logo(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04664"/>
            <a:ext cx="1181193" cy="483320"/>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contenuto 1"/>
          <p:cNvSpPr>
            <a:spLocks noGrp="1"/>
          </p:cNvSpPr>
          <p:nvPr>
            <p:ph idx="1"/>
          </p:nvPr>
        </p:nvSpPr>
        <p:spPr>
          <a:xfrm>
            <a:off x="179512" y="188640"/>
            <a:ext cx="6696744" cy="6669359"/>
          </a:xfrm>
        </p:spPr>
        <p:txBody>
          <a:bodyPr>
            <a:noAutofit/>
          </a:bodyPr>
          <a:lstStyle/>
          <a:p>
            <a:pPr marL="45720" indent="0">
              <a:spcBef>
                <a:spcPts val="0"/>
              </a:spcBef>
              <a:buNone/>
            </a:pPr>
            <a:endParaRPr lang="it-IT" sz="1600" b="1" dirty="0" smtClean="0">
              <a:solidFill>
                <a:srgbClr val="7030A0"/>
              </a:solidFill>
            </a:endParaRPr>
          </a:p>
          <a:p>
            <a:pPr marL="45720" indent="0">
              <a:spcBef>
                <a:spcPts val="0"/>
              </a:spcBef>
              <a:buNone/>
            </a:pPr>
            <a:endParaRPr lang="it-IT" sz="1600" b="1" dirty="0">
              <a:solidFill>
                <a:srgbClr val="7030A0"/>
              </a:solidFill>
            </a:endParaRPr>
          </a:p>
          <a:p>
            <a:pPr marL="45720" indent="0" algn="just">
              <a:spcBef>
                <a:spcPts val="0"/>
              </a:spcBef>
              <a:buNone/>
            </a:pPr>
            <a:endParaRPr lang="it-IT" sz="1600" dirty="0" smtClean="0">
              <a:solidFill>
                <a:srgbClr val="7030A0"/>
              </a:solidFill>
            </a:endParaRPr>
          </a:p>
          <a:p>
            <a:pPr marL="45720" indent="0" algn="just">
              <a:spcBef>
                <a:spcPts val="0"/>
              </a:spcBef>
              <a:buNone/>
            </a:pPr>
            <a:endParaRPr lang="it-IT" sz="1600" dirty="0">
              <a:solidFill>
                <a:srgbClr val="7030A0"/>
              </a:solidFill>
            </a:endParaRPr>
          </a:p>
        </p:txBody>
      </p:sp>
      <p:sp>
        <p:nvSpPr>
          <p:cNvPr id="4" name="Rettangolo 3"/>
          <p:cNvSpPr/>
          <p:nvPr/>
        </p:nvSpPr>
        <p:spPr>
          <a:xfrm>
            <a:off x="179512" y="260648"/>
            <a:ext cx="6624736" cy="3600986"/>
          </a:xfrm>
          <a:prstGeom prst="rect">
            <a:avLst/>
          </a:prstGeom>
        </p:spPr>
        <p:txBody>
          <a:bodyPr wrap="square">
            <a:spAutoFit/>
          </a:bodyPr>
          <a:lstStyle/>
          <a:p>
            <a:pPr indent="0" algn="ctr">
              <a:spcBef>
                <a:spcPts val="0"/>
              </a:spcBef>
              <a:buNone/>
            </a:pPr>
            <a:r>
              <a:rPr lang="it-IT" sz="2000" b="1" dirty="0">
                <a:solidFill>
                  <a:srgbClr val="7030A0"/>
                </a:solidFill>
              </a:rPr>
              <a:t>CONCLUSIONI</a:t>
            </a:r>
          </a:p>
          <a:p>
            <a:pPr indent="0" algn="ctr">
              <a:spcBef>
                <a:spcPts val="0"/>
              </a:spcBef>
              <a:buNone/>
            </a:pPr>
            <a:endParaRPr lang="it-IT" sz="1600" b="1" dirty="0">
              <a:solidFill>
                <a:srgbClr val="7030A0"/>
              </a:solidFill>
            </a:endParaRPr>
          </a:p>
          <a:p>
            <a:pPr indent="0" algn="just">
              <a:spcBef>
                <a:spcPts val="0"/>
              </a:spcBef>
              <a:buNone/>
            </a:pPr>
            <a:r>
              <a:rPr lang="it-IT" sz="1600" dirty="0">
                <a:solidFill>
                  <a:srgbClr val="7030A0"/>
                </a:solidFill>
              </a:rPr>
              <a:t>In conclusione, il progetto di autorecupero accende un focus sulla necessità di attivare uno strumento guida che, partendo dalla soluzione del fabbisogno manutentivo, attivi anche una rivalorizzazione del patrimonio, attraverso un processo complesso di ascolto e sostegno all’abitare che stimoli il coinvolgimento degli utenti nella cura della casa pubblica</a:t>
            </a:r>
            <a:r>
              <a:rPr lang="it-IT" sz="1600" dirty="0" smtClean="0">
                <a:solidFill>
                  <a:srgbClr val="7030A0"/>
                </a:solidFill>
              </a:rPr>
              <a:t>…</a:t>
            </a:r>
          </a:p>
          <a:p>
            <a:pPr indent="0" algn="just">
              <a:spcBef>
                <a:spcPts val="0"/>
              </a:spcBef>
              <a:buNone/>
            </a:pPr>
            <a:endParaRPr lang="it-IT" sz="1600" dirty="0" smtClean="0">
              <a:solidFill>
                <a:srgbClr val="7030A0"/>
              </a:solidFill>
            </a:endParaRPr>
          </a:p>
          <a:p>
            <a:pPr indent="0" algn="just">
              <a:spcBef>
                <a:spcPts val="0"/>
              </a:spcBef>
              <a:buNone/>
            </a:pPr>
            <a:endParaRPr lang="it-IT" sz="1600" dirty="0">
              <a:solidFill>
                <a:srgbClr val="7030A0"/>
              </a:solidFill>
            </a:endParaRPr>
          </a:p>
          <a:p>
            <a:pPr indent="0" algn="just">
              <a:spcBef>
                <a:spcPts val="0"/>
              </a:spcBef>
              <a:buNone/>
            </a:pPr>
            <a:endParaRPr lang="it-IT" sz="1600" dirty="0">
              <a:solidFill>
                <a:srgbClr val="7030A0"/>
              </a:solidFill>
            </a:endParaRPr>
          </a:p>
          <a:p>
            <a:pPr algn="ctr"/>
            <a:r>
              <a:rPr lang="en-US" sz="1600" b="1" i="1" dirty="0">
                <a:solidFill>
                  <a:srgbClr val="7030A0"/>
                </a:solidFill>
              </a:rPr>
              <a:t>… every building rose on the plant of a dream…</a:t>
            </a:r>
            <a:endParaRPr lang="it-IT" sz="1600" dirty="0">
              <a:solidFill>
                <a:srgbClr val="7030A0"/>
              </a:solidFill>
            </a:endParaRPr>
          </a:p>
          <a:p>
            <a:pPr algn="ctr"/>
            <a:r>
              <a:rPr lang="it-IT" sz="1600" b="1" i="1" dirty="0">
                <a:solidFill>
                  <a:srgbClr val="7030A0"/>
                </a:solidFill>
              </a:rPr>
              <a:t>Marguerite Yourcenar</a:t>
            </a:r>
            <a:endParaRPr lang="it-IT" sz="1600" dirty="0">
              <a:solidFill>
                <a:srgbClr val="7030A0"/>
              </a:solidFill>
            </a:endParaRPr>
          </a:p>
          <a:p>
            <a:pPr marL="45720" indent="0" algn="just">
              <a:spcBef>
                <a:spcPts val="0"/>
              </a:spcBef>
              <a:buNone/>
            </a:pPr>
            <a:endParaRPr lang="it-IT" sz="1600" dirty="0">
              <a:solidFill>
                <a:srgbClr val="7030A0"/>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69" y="4208185"/>
            <a:ext cx="5867400" cy="2196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5636"/>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balocco\Desktop\Logo(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04664"/>
            <a:ext cx="1181193" cy="48332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420888"/>
            <a:ext cx="6135785" cy="4043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a:xfrm>
            <a:off x="179512" y="188640"/>
            <a:ext cx="6696744" cy="6669359"/>
          </a:xfrm>
        </p:spPr>
        <p:txBody>
          <a:bodyPr>
            <a:noAutofit/>
          </a:bodyPr>
          <a:lstStyle/>
          <a:p>
            <a:pPr marL="45720" indent="0">
              <a:spcBef>
                <a:spcPts val="0"/>
              </a:spcBef>
              <a:buNone/>
            </a:pPr>
            <a:endParaRPr lang="it-IT" sz="1600" b="1" dirty="0" smtClean="0">
              <a:solidFill>
                <a:srgbClr val="7030A0"/>
              </a:solidFill>
            </a:endParaRPr>
          </a:p>
          <a:p>
            <a:pPr marL="45720" indent="0">
              <a:spcBef>
                <a:spcPts val="0"/>
              </a:spcBef>
              <a:buNone/>
            </a:pPr>
            <a:endParaRPr lang="it-IT" sz="1600" b="1" dirty="0">
              <a:solidFill>
                <a:srgbClr val="7030A0"/>
              </a:solidFill>
            </a:endParaRPr>
          </a:p>
          <a:p>
            <a:pPr marL="45720" indent="0" algn="just">
              <a:spcBef>
                <a:spcPts val="0"/>
              </a:spcBef>
              <a:buNone/>
            </a:pPr>
            <a:endParaRPr lang="it-IT" sz="1600" dirty="0" smtClean="0">
              <a:solidFill>
                <a:srgbClr val="7030A0"/>
              </a:solidFill>
            </a:endParaRPr>
          </a:p>
          <a:p>
            <a:pPr marL="45720" indent="0" algn="just">
              <a:spcBef>
                <a:spcPts val="0"/>
              </a:spcBef>
              <a:buNone/>
            </a:pPr>
            <a:endParaRPr lang="it-IT" sz="1600" dirty="0">
              <a:solidFill>
                <a:srgbClr val="7030A0"/>
              </a:solidFill>
            </a:endParaRPr>
          </a:p>
        </p:txBody>
      </p:sp>
      <p:graphicFrame>
        <p:nvGraphicFramePr>
          <p:cNvPr id="3" name="Tabella 2"/>
          <p:cNvGraphicFramePr>
            <a:graphicFrameLocks noGrp="1"/>
          </p:cNvGraphicFramePr>
          <p:nvPr>
            <p:extLst>
              <p:ext uri="{D42A27DB-BD31-4B8C-83A1-F6EECF244321}">
                <p14:modId xmlns:p14="http://schemas.microsoft.com/office/powerpoint/2010/main" val="2572787921"/>
              </p:ext>
            </p:extLst>
          </p:nvPr>
        </p:nvGraphicFramePr>
        <p:xfrm>
          <a:off x="899592" y="404664"/>
          <a:ext cx="5105400" cy="1771650"/>
        </p:xfrm>
        <a:graphic>
          <a:graphicData uri="http://schemas.openxmlformats.org/drawingml/2006/table">
            <a:tbl>
              <a:tblPr>
                <a:tableStyleId>{5C22544A-7EE6-4342-B048-85BDC9FD1C3A}</a:tableStyleId>
              </a:tblPr>
              <a:tblGrid>
                <a:gridCol w="2552700"/>
                <a:gridCol w="2552700"/>
              </a:tblGrid>
              <a:tr h="295275">
                <a:tc>
                  <a:txBody>
                    <a:bodyPr/>
                    <a:lstStyle/>
                    <a:p>
                      <a:pPr algn="l" rtl="0" fontAlgn="ctr"/>
                      <a:r>
                        <a:rPr lang="it-IT" sz="1800" u="none" strike="noStrike" dirty="0">
                          <a:solidFill>
                            <a:srgbClr val="934BC9"/>
                          </a:solidFill>
                          <a:effectLst/>
                        </a:rPr>
                        <a:t>Francesco Amerio</a:t>
                      </a:r>
                      <a:endParaRPr lang="it-IT" sz="1800" b="1" i="0" u="none" strike="noStrike" dirty="0">
                        <a:solidFill>
                          <a:srgbClr val="934BC9"/>
                        </a:solidFill>
                        <a:effectLst/>
                        <a:latin typeface="Trebuchet MS"/>
                      </a:endParaRPr>
                    </a:p>
                  </a:txBody>
                  <a:tcPr marL="342900" marR="9525" marT="9525" marB="0" anchor="ctr">
                    <a:solidFill>
                      <a:srgbClr val="D9D5F3"/>
                    </a:solidFill>
                  </a:tcPr>
                </a:tc>
                <a:tc>
                  <a:txBody>
                    <a:bodyPr/>
                    <a:lstStyle/>
                    <a:p>
                      <a:pPr algn="l" rtl="0" fontAlgn="ctr"/>
                      <a:r>
                        <a:rPr lang="it-IT" sz="1800" u="none" strike="noStrike" dirty="0">
                          <a:solidFill>
                            <a:srgbClr val="934BC9"/>
                          </a:solidFill>
                          <a:effectLst/>
                        </a:rPr>
                        <a:t>Rosario Lo Mauro</a:t>
                      </a:r>
                      <a:endParaRPr lang="it-IT" sz="1800" b="1" i="0" u="none" strike="noStrike" dirty="0">
                        <a:solidFill>
                          <a:srgbClr val="934BC9"/>
                        </a:solidFill>
                        <a:effectLst/>
                        <a:latin typeface="Trebuchet MS"/>
                      </a:endParaRPr>
                    </a:p>
                  </a:txBody>
                  <a:tcPr marL="342900" marR="9525" marT="9525" marB="0" anchor="ctr">
                    <a:solidFill>
                      <a:srgbClr val="D9D5F3"/>
                    </a:solidFill>
                  </a:tcPr>
                </a:tc>
              </a:tr>
              <a:tr h="295275">
                <a:tc>
                  <a:txBody>
                    <a:bodyPr/>
                    <a:lstStyle/>
                    <a:p>
                      <a:pPr algn="l" rtl="0" fontAlgn="ctr"/>
                      <a:r>
                        <a:rPr lang="it-IT" sz="1800" u="none" strike="noStrike" dirty="0">
                          <a:solidFill>
                            <a:srgbClr val="934BC9"/>
                          </a:solidFill>
                          <a:effectLst/>
                        </a:rPr>
                        <a:t>Laura Balocco</a:t>
                      </a:r>
                      <a:endParaRPr lang="it-IT" sz="1800" b="1" i="0" u="none" strike="noStrike" dirty="0">
                        <a:solidFill>
                          <a:srgbClr val="934BC9"/>
                        </a:solidFill>
                        <a:effectLst/>
                        <a:latin typeface="Trebuchet MS"/>
                      </a:endParaRPr>
                    </a:p>
                  </a:txBody>
                  <a:tcPr marL="342900" marR="9525" marT="9525" marB="0" anchor="ctr">
                    <a:solidFill>
                      <a:srgbClr val="D9D5F3"/>
                    </a:solidFill>
                  </a:tcPr>
                </a:tc>
                <a:tc>
                  <a:txBody>
                    <a:bodyPr/>
                    <a:lstStyle/>
                    <a:p>
                      <a:pPr algn="l" rtl="0" fontAlgn="ctr"/>
                      <a:r>
                        <a:rPr lang="it-IT" sz="1800" u="none" strike="noStrike" dirty="0">
                          <a:solidFill>
                            <a:srgbClr val="934BC9"/>
                          </a:solidFill>
                          <a:effectLst/>
                        </a:rPr>
                        <a:t>Mario Masala</a:t>
                      </a:r>
                      <a:endParaRPr lang="it-IT" sz="1800" b="1" i="0" u="none" strike="noStrike" dirty="0">
                        <a:solidFill>
                          <a:srgbClr val="934BC9"/>
                        </a:solidFill>
                        <a:effectLst/>
                        <a:latin typeface="Trebuchet MS"/>
                      </a:endParaRPr>
                    </a:p>
                  </a:txBody>
                  <a:tcPr marL="342900" marR="9525" marT="9525" marB="0" anchor="ctr">
                    <a:solidFill>
                      <a:srgbClr val="D9D5F3"/>
                    </a:solidFill>
                  </a:tcPr>
                </a:tc>
              </a:tr>
              <a:tr h="295275">
                <a:tc>
                  <a:txBody>
                    <a:bodyPr/>
                    <a:lstStyle/>
                    <a:p>
                      <a:pPr algn="l" rtl="0" fontAlgn="ctr"/>
                      <a:r>
                        <a:rPr lang="it-IT" sz="1800" u="none" strike="noStrike" dirty="0">
                          <a:solidFill>
                            <a:srgbClr val="934BC9"/>
                          </a:solidFill>
                          <a:effectLst/>
                        </a:rPr>
                        <a:t>Mario Defedele</a:t>
                      </a:r>
                      <a:endParaRPr lang="it-IT" sz="1800" b="1" i="0" u="none" strike="noStrike" dirty="0">
                        <a:solidFill>
                          <a:srgbClr val="934BC9"/>
                        </a:solidFill>
                        <a:effectLst/>
                        <a:latin typeface="Trebuchet MS"/>
                      </a:endParaRPr>
                    </a:p>
                  </a:txBody>
                  <a:tcPr marL="342900" marR="9525" marT="9525" marB="0" anchor="ctr">
                    <a:solidFill>
                      <a:srgbClr val="D9D5F3"/>
                    </a:solidFill>
                  </a:tcPr>
                </a:tc>
                <a:tc>
                  <a:txBody>
                    <a:bodyPr/>
                    <a:lstStyle/>
                    <a:p>
                      <a:pPr algn="l" rtl="0" fontAlgn="ctr"/>
                      <a:r>
                        <a:rPr lang="it-IT" sz="1800" u="none" strike="noStrike" dirty="0">
                          <a:solidFill>
                            <a:srgbClr val="934BC9"/>
                          </a:solidFill>
                          <a:effectLst/>
                        </a:rPr>
                        <a:t>Gianpiero Nello</a:t>
                      </a:r>
                      <a:endParaRPr lang="it-IT" sz="1800" b="1" i="0" u="none" strike="noStrike" dirty="0">
                        <a:solidFill>
                          <a:srgbClr val="934BC9"/>
                        </a:solidFill>
                        <a:effectLst/>
                        <a:latin typeface="Trebuchet MS"/>
                      </a:endParaRPr>
                    </a:p>
                  </a:txBody>
                  <a:tcPr marL="342900" marR="9525" marT="9525" marB="0" anchor="ctr">
                    <a:solidFill>
                      <a:srgbClr val="D9D5F3"/>
                    </a:solidFill>
                  </a:tcPr>
                </a:tc>
              </a:tr>
              <a:tr h="295275">
                <a:tc>
                  <a:txBody>
                    <a:bodyPr/>
                    <a:lstStyle/>
                    <a:p>
                      <a:pPr algn="l" rtl="0" fontAlgn="ctr"/>
                      <a:r>
                        <a:rPr lang="it-IT" sz="1800" u="none" strike="noStrike" dirty="0">
                          <a:solidFill>
                            <a:srgbClr val="934BC9"/>
                          </a:solidFill>
                          <a:effectLst/>
                        </a:rPr>
                        <a:t>Stefano Frua</a:t>
                      </a:r>
                      <a:endParaRPr lang="it-IT" sz="1800" b="1" i="0" u="none" strike="noStrike" dirty="0">
                        <a:solidFill>
                          <a:srgbClr val="934BC9"/>
                        </a:solidFill>
                        <a:effectLst/>
                        <a:latin typeface="Trebuchet MS"/>
                      </a:endParaRPr>
                    </a:p>
                  </a:txBody>
                  <a:tcPr marL="342900" marR="9525" marT="9525" marB="0" anchor="ctr">
                    <a:solidFill>
                      <a:srgbClr val="D9D5F3"/>
                    </a:solidFill>
                  </a:tcPr>
                </a:tc>
                <a:tc>
                  <a:txBody>
                    <a:bodyPr/>
                    <a:lstStyle/>
                    <a:p>
                      <a:pPr algn="l" rtl="0" fontAlgn="ctr"/>
                      <a:r>
                        <a:rPr lang="it-IT" sz="1800" u="none" strike="noStrike" dirty="0">
                          <a:solidFill>
                            <a:srgbClr val="934BC9"/>
                          </a:solidFill>
                          <a:effectLst/>
                        </a:rPr>
                        <a:t>Domenico Varacalli</a:t>
                      </a:r>
                      <a:endParaRPr lang="it-IT" sz="1800" b="1" i="0" u="none" strike="noStrike" dirty="0">
                        <a:solidFill>
                          <a:srgbClr val="934BC9"/>
                        </a:solidFill>
                        <a:effectLst/>
                        <a:latin typeface="Trebuchet MS"/>
                      </a:endParaRPr>
                    </a:p>
                  </a:txBody>
                  <a:tcPr marL="342900" marR="9525" marT="9525" marB="0" anchor="ctr">
                    <a:solidFill>
                      <a:srgbClr val="D9D5F3"/>
                    </a:solidFill>
                  </a:tcPr>
                </a:tc>
              </a:tr>
              <a:tr h="295275">
                <a:tc>
                  <a:txBody>
                    <a:bodyPr/>
                    <a:lstStyle/>
                    <a:p>
                      <a:pPr algn="l" rtl="0" fontAlgn="ctr"/>
                      <a:r>
                        <a:rPr lang="it-IT" sz="1800" u="none" strike="noStrike" dirty="0">
                          <a:solidFill>
                            <a:srgbClr val="934BC9"/>
                          </a:solidFill>
                          <a:effectLst/>
                        </a:rPr>
                        <a:t>Rosi Gallitelli</a:t>
                      </a:r>
                      <a:endParaRPr lang="it-IT" sz="1800" b="1" i="0" u="none" strike="noStrike" dirty="0">
                        <a:solidFill>
                          <a:srgbClr val="934BC9"/>
                        </a:solidFill>
                        <a:effectLst/>
                        <a:latin typeface="Trebuchet MS"/>
                      </a:endParaRPr>
                    </a:p>
                  </a:txBody>
                  <a:tcPr marL="342900" marR="9525" marT="9525" marB="0" anchor="ctr">
                    <a:solidFill>
                      <a:srgbClr val="D9D5F3"/>
                    </a:solidFill>
                  </a:tcPr>
                </a:tc>
                <a:tc>
                  <a:txBody>
                    <a:bodyPr/>
                    <a:lstStyle/>
                    <a:p>
                      <a:pPr algn="l" rtl="0" fontAlgn="ctr"/>
                      <a:r>
                        <a:rPr lang="it-IT" sz="1800" u="none" strike="noStrike" dirty="0">
                          <a:solidFill>
                            <a:srgbClr val="934BC9"/>
                          </a:solidFill>
                          <a:effectLst/>
                        </a:rPr>
                        <a:t>Gianni Ventura</a:t>
                      </a:r>
                      <a:endParaRPr lang="it-IT" sz="1800" b="1" i="0" u="none" strike="noStrike" dirty="0">
                        <a:solidFill>
                          <a:srgbClr val="934BC9"/>
                        </a:solidFill>
                        <a:effectLst/>
                        <a:latin typeface="Trebuchet MS"/>
                      </a:endParaRPr>
                    </a:p>
                  </a:txBody>
                  <a:tcPr marL="342900" marR="9525" marT="9525" marB="0" anchor="ctr">
                    <a:solidFill>
                      <a:srgbClr val="D9D5F3"/>
                    </a:solidFill>
                  </a:tcPr>
                </a:tc>
              </a:tr>
              <a:tr h="295275">
                <a:tc>
                  <a:txBody>
                    <a:bodyPr/>
                    <a:lstStyle/>
                    <a:p>
                      <a:pPr algn="l" rtl="0" fontAlgn="ctr"/>
                      <a:r>
                        <a:rPr lang="it-IT" sz="1800" u="none" strike="noStrike" dirty="0">
                          <a:solidFill>
                            <a:srgbClr val="934BC9"/>
                          </a:solidFill>
                          <a:effectLst/>
                        </a:rPr>
                        <a:t>Antonio Gulli</a:t>
                      </a:r>
                      <a:endParaRPr lang="it-IT" sz="1800" b="1" i="0" u="none" strike="noStrike" dirty="0">
                        <a:solidFill>
                          <a:srgbClr val="934BC9"/>
                        </a:solidFill>
                        <a:effectLst/>
                        <a:latin typeface="Trebuchet MS"/>
                      </a:endParaRPr>
                    </a:p>
                  </a:txBody>
                  <a:tcPr marL="342900" marR="9525" marT="9525" marB="0" anchor="ctr">
                    <a:solidFill>
                      <a:srgbClr val="D9D5F3"/>
                    </a:solidFill>
                  </a:tcPr>
                </a:tc>
                <a:tc>
                  <a:txBody>
                    <a:bodyPr/>
                    <a:lstStyle/>
                    <a:p>
                      <a:pPr algn="l" fontAlgn="b"/>
                      <a:endParaRPr lang="it-IT" sz="1000" b="0" i="0" u="none" strike="noStrike" dirty="0">
                        <a:solidFill>
                          <a:srgbClr val="934BC9"/>
                        </a:solidFill>
                        <a:effectLst/>
                        <a:latin typeface="Arial"/>
                      </a:endParaRPr>
                    </a:p>
                  </a:txBody>
                  <a:tcPr marL="9525" marR="9525" marT="9525" marB="0" anchor="b">
                    <a:solidFill>
                      <a:srgbClr val="D9D5F3"/>
                    </a:solidFill>
                  </a:tcPr>
                </a:tc>
              </a:tr>
            </a:tbl>
          </a:graphicData>
        </a:graphic>
      </p:graphicFrame>
    </p:spTree>
    <p:extLst>
      <p:ext uri="{BB962C8B-B14F-4D97-AF65-F5344CB8AC3E}">
        <p14:creationId xmlns:p14="http://schemas.microsoft.com/office/powerpoint/2010/main" val="92535727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107504" y="116632"/>
            <a:ext cx="6840760" cy="6624736"/>
          </a:xfrm>
        </p:spPr>
        <p:txBody>
          <a:bodyPr>
            <a:normAutofit fontScale="25000" lnSpcReduction="20000"/>
          </a:bodyPr>
          <a:lstStyle/>
          <a:p>
            <a:pPr marL="45720" lvl="0" indent="0" algn="ctr">
              <a:buNone/>
            </a:pPr>
            <a:endParaRPr lang="it-IT" sz="5500" b="1" dirty="0">
              <a:solidFill>
                <a:srgbClr val="7030A0"/>
              </a:solidFill>
              <a:latin typeface="+mj-lt"/>
            </a:endParaRPr>
          </a:p>
          <a:p>
            <a:pPr marL="0" lvl="0" indent="0" algn="ctr">
              <a:lnSpc>
                <a:spcPct val="120000"/>
              </a:lnSpc>
              <a:spcBef>
                <a:spcPts val="0"/>
              </a:spcBef>
              <a:buNone/>
            </a:pPr>
            <a:r>
              <a:rPr lang="it-IT" sz="6400" b="1" dirty="0" smtClean="0">
                <a:solidFill>
                  <a:srgbClr val="7030A0"/>
                </a:solidFill>
                <a:latin typeface="+mj-lt"/>
              </a:rPr>
              <a:t>1. DESCRIZIONE </a:t>
            </a:r>
            <a:r>
              <a:rPr lang="it-IT" sz="6400" b="1" dirty="0">
                <a:solidFill>
                  <a:srgbClr val="7030A0"/>
                </a:solidFill>
                <a:latin typeface="+mj-lt"/>
              </a:rPr>
              <a:t>E DEFINIZIONE </a:t>
            </a:r>
            <a:r>
              <a:rPr lang="it-IT" sz="6400" b="1" dirty="0" smtClean="0">
                <a:solidFill>
                  <a:srgbClr val="7030A0"/>
                </a:solidFill>
                <a:latin typeface="+mj-lt"/>
              </a:rPr>
              <a:t>DEL PROGETTO:</a:t>
            </a:r>
          </a:p>
          <a:p>
            <a:pPr marL="0" lvl="0" indent="0" algn="ctr">
              <a:lnSpc>
                <a:spcPct val="120000"/>
              </a:lnSpc>
              <a:spcBef>
                <a:spcPts val="0"/>
              </a:spcBef>
              <a:buNone/>
            </a:pPr>
            <a:r>
              <a:rPr lang="it-IT" sz="6400" b="1" dirty="0">
                <a:solidFill>
                  <a:srgbClr val="7030A0"/>
                </a:solidFill>
                <a:latin typeface="+mj-lt"/>
              </a:rPr>
              <a:t> </a:t>
            </a:r>
            <a:r>
              <a:rPr lang="it-IT" sz="6400" b="1" dirty="0" smtClean="0">
                <a:solidFill>
                  <a:srgbClr val="7030A0"/>
                </a:solidFill>
                <a:latin typeface="+mj-lt"/>
              </a:rPr>
              <a:t>   OBIETTIVO </a:t>
            </a:r>
            <a:r>
              <a:rPr lang="it-IT" sz="6400" b="1" dirty="0">
                <a:solidFill>
                  <a:srgbClr val="7030A0"/>
                </a:solidFill>
                <a:latin typeface="+mj-lt"/>
              </a:rPr>
              <a:t>E </a:t>
            </a:r>
            <a:r>
              <a:rPr lang="it-IT" sz="6400" b="1" dirty="0" smtClean="0">
                <a:solidFill>
                  <a:srgbClr val="7030A0"/>
                </a:solidFill>
                <a:latin typeface="+mj-lt"/>
              </a:rPr>
              <a:t>MOTIVAZIONI</a:t>
            </a:r>
          </a:p>
          <a:p>
            <a:pPr marL="0" indent="0" algn="just">
              <a:lnSpc>
                <a:spcPct val="120000"/>
              </a:lnSpc>
              <a:spcBef>
                <a:spcPts val="0"/>
              </a:spcBef>
              <a:buNone/>
            </a:pPr>
            <a:endParaRPr lang="it-IT" sz="6400" b="1" dirty="0">
              <a:solidFill>
                <a:srgbClr val="7030A0"/>
              </a:solidFill>
              <a:latin typeface="+mj-lt"/>
            </a:endParaRPr>
          </a:p>
          <a:p>
            <a:pPr marL="0" indent="0" algn="just">
              <a:lnSpc>
                <a:spcPct val="120000"/>
              </a:lnSpc>
              <a:spcBef>
                <a:spcPts val="0"/>
              </a:spcBef>
              <a:buNone/>
            </a:pPr>
            <a:r>
              <a:rPr lang="it-IT" sz="6400" dirty="0" smtClean="0">
                <a:solidFill>
                  <a:srgbClr val="7030A0"/>
                </a:solidFill>
                <a:latin typeface="+mj-lt"/>
              </a:rPr>
              <a:t>In </a:t>
            </a:r>
            <a:r>
              <a:rPr lang="it-IT" sz="6400" dirty="0">
                <a:solidFill>
                  <a:srgbClr val="7030A0"/>
                </a:solidFill>
                <a:latin typeface="+mj-lt"/>
              </a:rPr>
              <a:t>attuazione dell'articolo 117 della Costituzione e dell'articolo 10 dello Statuto, la Regione Piemonte riconosce e promuove il diritto all'abitazione mediante politiche territoriali e abitative tese ad assicurare il fabbisogno abitativo delle famiglie e delle persone meno abbienti e di particolari categorie sociali</a:t>
            </a:r>
            <a:r>
              <a:rPr lang="it-IT" sz="6400" dirty="0" smtClean="0">
                <a:solidFill>
                  <a:srgbClr val="7030A0"/>
                </a:solidFill>
                <a:latin typeface="+mj-lt"/>
              </a:rPr>
              <a:t>.</a:t>
            </a:r>
          </a:p>
          <a:p>
            <a:pPr marL="0" indent="0" algn="just">
              <a:lnSpc>
                <a:spcPct val="120000"/>
              </a:lnSpc>
              <a:spcBef>
                <a:spcPts val="0"/>
              </a:spcBef>
              <a:buNone/>
            </a:pPr>
            <a:endParaRPr lang="it-IT" sz="6400" dirty="0" smtClean="0">
              <a:solidFill>
                <a:srgbClr val="7030A0"/>
              </a:solidFill>
              <a:latin typeface="+mj-lt"/>
            </a:endParaRPr>
          </a:p>
          <a:p>
            <a:pPr marL="0" indent="0" algn="just">
              <a:lnSpc>
                <a:spcPct val="120000"/>
              </a:lnSpc>
              <a:spcBef>
                <a:spcPts val="0"/>
              </a:spcBef>
              <a:buNone/>
            </a:pPr>
            <a:r>
              <a:rPr lang="it-IT" sz="6400" dirty="0" smtClean="0">
                <a:solidFill>
                  <a:srgbClr val="7030A0"/>
                </a:solidFill>
                <a:latin typeface="+mj-lt"/>
              </a:rPr>
              <a:t>In </a:t>
            </a:r>
            <a:r>
              <a:rPr lang="it-IT" sz="6400" dirty="0">
                <a:solidFill>
                  <a:srgbClr val="7030A0"/>
                </a:solidFill>
                <a:latin typeface="+mj-lt"/>
              </a:rPr>
              <a:t>risposta a questi bisogni viene costituita l’ATC, Ente pubblico di servizio, non economico, ausiliare della </a:t>
            </a:r>
            <a:r>
              <a:rPr lang="it-IT" sz="6400" dirty="0" smtClean="0">
                <a:solidFill>
                  <a:srgbClr val="7030A0"/>
                </a:solidFill>
                <a:latin typeface="+mj-lt"/>
              </a:rPr>
              <a:t>Regione</a:t>
            </a:r>
            <a:r>
              <a:rPr lang="it-IT" sz="6400" dirty="0">
                <a:solidFill>
                  <a:srgbClr val="7030A0"/>
                </a:solidFill>
                <a:latin typeface="+mj-lt"/>
              </a:rPr>
              <a:t>, con competenza estesa al territorio della </a:t>
            </a:r>
            <a:r>
              <a:rPr lang="it-IT" sz="6400" dirty="0" smtClean="0">
                <a:solidFill>
                  <a:srgbClr val="7030A0"/>
                </a:solidFill>
                <a:latin typeface="+mj-lt"/>
              </a:rPr>
              <a:t>provincia, dotata </a:t>
            </a:r>
            <a:r>
              <a:rPr lang="it-IT" sz="6400" dirty="0">
                <a:solidFill>
                  <a:srgbClr val="7030A0"/>
                </a:solidFill>
                <a:latin typeface="+mj-lt"/>
              </a:rPr>
              <a:t>di autonomia organizzativa, patrimoniale, amministrativa e contabile</a:t>
            </a:r>
            <a:r>
              <a:rPr lang="it-IT" sz="6400" dirty="0" smtClean="0">
                <a:solidFill>
                  <a:srgbClr val="7030A0"/>
                </a:solidFill>
                <a:latin typeface="+mj-lt"/>
              </a:rPr>
              <a:t>.</a:t>
            </a:r>
          </a:p>
          <a:p>
            <a:pPr marL="0" indent="0" algn="just">
              <a:lnSpc>
                <a:spcPct val="120000"/>
              </a:lnSpc>
              <a:spcBef>
                <a:spcPts val="0"/>
              </a:spcBef>
              <a:buNone/>
            </a:pPr>
            <a:endParaRPr lang="it-IT" sz="6400" dirty="0" smtClean="0">
              <a:solidFill>
                <a:srgbClr val="7030A0"/>
              </a:solidFill>
              <a:latin typeface="+mj-lt"/>
            </a:endParaRPr>
          </a:p>
          <a:p>
            <a:pPr marL="0" indent="0" algn="just">
              <a:lnSpc>
                <a:spcPct val="120000"/>
              </a:lnSpc>
              <a:spcBef>
                <a:spcPts val="0"/>
              </a:spcBef>
              <a:buNone/>
            </a:pPr>
            <a:r>
              <a:rPr lang="it-IT" sz="6400" dirty="0" smtClean="0">
                <a:solidFill>
                  <a:srgbClr val="7030A0"/>
                </a:solidFill>
                <a:latin typeface="+mj-lt"/>
              </a:rPr>
              <a:t>Per </a:t>
            </a:r>
            <a:r>
              <a:rPr lang="it-IT" sz="6400" dirty="0">
                <a:solidFill>
                  <a:srgbClr val="7030A0"/>
                </a:solidFill>
                <a:latin typeface="+mj-lt"/>
              </a:rPr>
              <a:t>il mantenimento del patrimonio </a:t>
            </a:r>
            <a:r>
              <a:rPr lang="it-IT" sz="6400" dirty="0" smtClean="0">
                <a:solidFill>
                  <a:srgbClr val="7030A0"/>
                </a:solidFill>
                <a:latin typeface="+mj-lt"/>
              </a:rPr>
              <a:t>immobiliare in </a:t>
            </a:r>
            <a:r>
              <a:rPr lang="it-IT" sz="6400" dirty="0">
                <a:solidFill>
                  <a:srgbClr val="7030A0"/>
                </a:solidFill>
                <a:latin typeface="+mj-lt"/>
              </a:rPr>
              <a:t>buono stato di funzionamento è fondamentale un’azione di costante e continua manutenzione. </a:t>
            </a:r>
            <a:endParaRPr lang="it-IT" sz="6400" dirty="0" smtClean="0">
              <a:solidFill>
                <a:srgbClr val="7030A0"/>
              </a:solidFill>
              <a:latin typeface="+mj-lt"/>
            </a:endParaRPr>
          </a:p>
          <a:p>
            <a:pPr marL="0" indent="0" algn="just">
              <a:lnSpc>
                <a:spcPct val="120000"/>
              </a:lnSpc>
              <a:spcBef>
                <a:spcPts val="0"/>
              </a:spcBef>
              <a:buNone/>
            </a:pPr>
            <a:r>
              <a:rPr lang="it-IT" sz="6400" dirty="0" smtClean="0">
                <a:solidFill>
                  <a:srgbClr val="7030A0"/>
                </a:solidFill>
                <a:latin typeface="+mj-lt"/>
              </a:rPr>
              <a:t>Affrontare </a:t>
            </a:r>
            <a:r>
              <a:rPr lang="it-IT" sz="6400" dirty="0">
                <a:solidFill>
                  <a:srgbClr val="7030A0"/>
                </a:solidFill>
                <a:latin typeface="+mj-lt"/>
              </a:rPr>
              <a:t>il problema della </a:t>
            </a:r>
            <a:endParaRPr lang="it-IT" sz="6400" dirty="0" smtClean="0">
              <a:solidFill>
                <a:srgbClr val="7030A0"/>
              </a:solidFill>
              <a:latin typeface="+mj-lt"/>
            </a:endParaRPr>
          </a:p>
          <a:p>
            <a:pPr marL="0" indent="0" algn="just">
              <a:lnSpc>
                <a:spcPct val="120000"/>
              </a:lnSpc>
              <a:spcBef>
                <a:spcPts val="0"/>
              </a:spcBef>
              <a:buNone/>
            </a:pPr>
            <a:r>
              <a:rPr lang="it-IT" sz="6400" dirty="0" smtClean="0">
                <a:solidFill>
                  <a:srgbClr val="7030A0"/>
                </a:solidFill>
                <a:latin typeface="+mj-lt"/>
              </a:rPr>
              <a:t>qualità </a:t>
            </a:r>
            <a:r>
              <a:rPr lang="it-IT" sz="6400" dirty="0">
                <a:solidFill>
                  <a:srgbClr val="7030A0"/>
                </a:solidFill>
                <a:latin typeface="+mj-lt"/>
              </a:rPr>
              <a:t>degli alloggi forniti </a:t>
            </a:r>
            <a:endParaRPr lang="it-IT" sz="6400" dirty="0" smtClean="0">
              <a:solidFill>
                <a:srgbClr val="7030A0"/>
              </a:solidFill>
              <a:latin typeface="+mj-lt"/>
            </a:endParaRPr>
          </a:p>
          <a:p>
            <a:pPr marL="0" indent="0" algn="just">
              <a:lnSpc>
                <a:spcPct val="120000"/>
              </a:lnSpc>
              <a:spcBef>
                <a:spcPts val="0"/>
              </a:spcBef>
              <a:buNone/>
            </a:pPr>
            <a:r>
              <a:rPr lang="it-IT" sz="6400" dirty="0" smtClean="0">
                <a:solidFill>
                  <a:srgbClr val="7030A0"/>
                </a:solidFill>
                <a:latin typeface="+mj-lt"/>
              </a:rPr>
              <a:t>attraverso </a:t>
            </a:r>
            <a:r>
              <a:rPr lang="it-IT" sz="6400" dirty="0">
                <a:solidFill>
                  <a:srgbClr val="7030A0"/>
                </a:solidFill>
                <a:latin typeface="+mj-lt"/>
              </a:rPr>
              <a:t>il </a:t>
            </a:r>
            <a:r>
              <a:rPr lang="it-IT" sz="6400" dirty="0" smtClean="0">
                <a:solidFill>
                  <a:srgbClr val="7030A0"/>
                </a:solidFill>
                <a:latin typeface="+mj-lt"/>
              </a:rPr>
              <a:t>coinvolgimento</a:t>
            </a:r>
          </a:p>
          <a:p>
            <a:pPr marL="0" indent="0" algn="just">
              <a:lnSpc>
                <a:spcPct val="120000"/>
              </a:lnSpc>
              <a:spcBef>
                <a:spcPts val="0"/>
              </a:spcBef>
              <a:buNone/>
            </a:pPr>
            <a:r>
              <a:rPr lang="it-IT" sz="6400" dirty="0" smtClean="0">
                <a:solidFill>
                  <a:srgbClr val="7030A0"/>
                </a:solidFill>
                <a:latin typeface="+mj-lt"/>
              </a:rPr>
              <a:t>degli </a:t>
            </a:r>
            <a:r>
              <a:rPr lang="it-IT" sz="6400" dirty="0">
                <a:solidFill>
                  <a:srgbClr val="7030A0"/>
                </a:solidFill>
                <a:latin typeface="+mj-lt"/>
              </a:rPr>
              <a:t>abitanti, vuol dire </a:t>
            </a:r>
            <a:endParaRPr lang="it-IT" sz="6400" dirty="0" smtClean="0">
              <a:solidFill>
                <a:srgbClr val="7030A0"/>
              </a:solidFill>
              <a:latin typeface="+mj-lt"/>
            </a:endParaRPr>
          </a:p>
          <a:p>
            <a:pPr marL="0" indent="0" algn="just">
              <a:lnSpc>
                <a:spcPct val="120000"/>
              </a:lnSpc>
              <a:spcBef>
                <a:spcPts val="0"/>
              </a:spcBef>
              <a:buNone/>
            </a:pPr>
            <a:r>
              <a:rPr lang="it-IT" sz="6400" dirty="0" smtClean="0">
                <a:solidFill>
                  <a:srgbClr val="7030A0"/>
                </a:solidFill>
                <a:latin typeface="+mj-lt"/>
              </a:rPr>
              <a:t>scegliere </a:t>
            </a:r>
            <a:r>
              <a:rPr lang="it-IT" sz="6400" dirty="0">
                <a:solidFill>
                  <a:srgbClr val="7030A0"/>
                </a:solidFill>
                <a:latin typeface="+mj-lt"/>
              </a:rPr>
              <a:t>un’angolazione di </a:t>
            </a:r>
            <a:endParaRPr lang="it-IT" sz="6400" dirty="0" smtClean="0">
              <a:solidFill>
                <a:srgbClr val="7030A0"/>
              </a:solidFill>
              <a:latin typeface="+mj-lt"/>
            </a:endParaRPr>
          </a:p>
          <a:p>
            <a:pPr marL="0" indent="0" algn="just">
              <a:lnSpc>
                <a:spcPct val="120000"/>
              </a:lnSpc>
              <a:spcBef>
                <a:spcPts val="0"/>
              </a:spcBef>
              <a:buNone/>
            </a:pPr>
            <a:r>
              <a:rPr lang="it-IT" sz="6400" dirty="0" smtClean="0">
                <a:solidFill>
                  <a:srgbClr val="7030A0"/>
                </a:solidFill>
                <a:latin typeface="+mj-lt"/>
              </a:rPr>
              <a:t>intervento </a:t>
            </a:r>
            <a:r>
              <a:rPr lang="it-IT" sz="6400" dirty="0">
                <a:solidFill>
                  <a:srgbClr val="7030A0"/>
                </a:solidFill>
                <a:latin typeface="+mj-lt"/>
              </a:rPr>
              <a:t>differente rispetto </a:t>
            </a:r>
            <a:endParaRPr lang="it-IT" sz="6400" dirty="0" smtClean="0">
              <a:solidFill>
                <a:srgbClr val="7030A0"/>
              </a:solidFill>
              <a:latin typeface="+mj-lt"/>
            </a:endParaRPr>
          </a:p>
          <a:p>
            <a:pPr marL="0" indent="0" algn="just">
              <a:lnSpc>
                <a:spcPct val="120000"/>
              </a:lnSpc>
              <a:spcBef>
                <a:spcPts val="0"/>
              </a:spcBef>
              <a:buNone/>
            </a:pPr>
            <a:r>
              <a:rPr lang="it-IT" sz="6400" dirty="0" smtClean="0">
                <a:solidFill>
                  <a:srgbClr val="7030A0"/>
                </a:solidFill>
                <a:latin typeface="+mj-lt"/>
              </a:rPr>
              <a:t>al </a:t>
            </a:r>
            <a:r>
              <a:rPr lang="it-IT" sz="6400" dirty="0">
                <a:solidFill>
                  <a:srgbClr val="7030A0"/>
                </a:solidFill>
                <a:latin typeface="+mj-lt"/>
              </a:rPr>
              <a:t>passato</a:t>
            </a:r>
            <a:r>
              <a:rPr lang="it-IT" sz="6400" dirty="0" smtClean="0">
                <a:solidFill>
                  <a:srgbClr val="7030A0"/>
                </a:solidFill>
                <a:latin typeface="+mj-lt"/>
              </a:rPr>
              <a:t>.</a:t>
            </a:r>
          </a:p>
          <a:p>
            <a:pPr marL="0" indent="0" algn="just">
              <a:lnSpc>
                <a:spcPct val="120000"/>
              </a:lnSpc>
              <a:spcBef>
                <a:spcPts val="0"/>
              </a:spcBef>
              <a:buClr>
                <a:srgbClr val="002060"/>
              </a:buClr>
              <a:buNone/>
            </a:pPr>
            <a:endParaRPr lang="it-IT" sz="5600" dirty="0">
              <a:solidFill>
                <a:srgbClr val="7030A0"/>
              </a:solidFill>
              <a:latin typeface="+mj-lt"/>
              <a:ea typeface="Calibri"/>
              <a:cs typeface="Times New Roman"/>
            </a:endParaRPr>
          </a:p>
        </p:txBody>
      </p:sp>
      <p:pic>
        <p:nvPicPr>
          <p:cNvPr id="8" name="Picture 2" descr="C:\Users\lbalocco\Desktop\Logo(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04664"/>
            <a:ext cx="1181193" cy="4833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5013176"/>
            <a:ext cx="3312368" cy="1691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63653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251520" y="188640"/>
            <a:ext cx="6624736" cy="6552728"/>
          </a:xfrm>
        </p:spPr>
        <p:txBody>
          <a:bodyPr>
            <a:noAutofit/>
          </a:bodyPr>
          <a:lstStyle/>
          <a:p>
            <a:pPr marL="0" indent="0" algn="just">
              <a:spcBef>
                <a:spcPts val="0"/>
              </a:spcBef>
              <a:buNone/>
            </a:pPr>
            <a:endParaRPr lang="it-IT" sz="1400" dirty="0" smtClean="0">
              <a:solidFill>
                <a:srgbClr val="7030A0"/>
              </a:solidFill>
              <a:latin typeface="+mj-lt"/>
            </a:endParaRPr>
          </a:p>
          <a:p>
            <a:pPr marL="0" indent="0" algn="just">
              <a:spcBef>
                <a:spcPts val="0"/>
              </a:spcBef>
              <a:buNone/>
            </a:pPr>
            <a:r>
              <a:rPr lang="it-IT" sz="1400" dirty="0" smtClean="0">
                <a:solidFill>
                  <a:srgbClr val="7030A0"/>
                </a:solidFill>
                <a:latin typeface="+mj-lt"/>
              </a:rPr>
              <a:t>Al </a:t>
            </a:r>
            <a:r>
              <a:rPr lang="it-IT" sz="1400" dirty="0">
                <a:solidFill>
                  <a:srgbClr val="7030A0"/>
                </a:solidFill>
                <a:latin typeface="+mj-lt"/>
              </a:rPr>
              <a:t>fine di incentivare la partecipazione diretta degli inquilini alla gestione e al mantenimento in efficienza del patrimonio di edilizia residenziale pubblica, nonché al miglioramento della qualità dell’abitare, accanto ad una attività di coproduzione diretta a rimettere sul mercato dell’housing sociale gli immobili non assegnabili per mancanza di manutenzione, si può progettare di estendere la possibilità di autorecupero anche a coloro che abitano già in un alloggio sociale.</a:t>
            </a:r>
          </a:p>
          <a:p>
            <a:pPr marL="0" indent="0" algn="just">
              <a:spcBef>
                <a:spcPts val="0"/>
              </a:spcBef>
              <a:buNone/>
            </a:pPr>
            <a:endParaRPr lang="it-IT" sz="1400" dirty="0" smtClean="0">
              <a:solidFill>
                <a:srgbClr val="7030A0"/>
              </a:solidFill>
              <a:latin typeface="+mj-lt"/>
            </a:endParaRPr>
          </a:p>
          <a:p>
            <a:pPr marL="0" indent="0" algn="just">
              <a:spcBef>
                <a:spcPts val="0"/>
              </a:spcBef>
              <a:buNone/>
            </a:pPr>
            <a:r>
              <a:rPr lang="it-IT" sz="1400" dirty="0" smtClean="0">
                <a:solidFill>
                  <a:srgbClr val="7030A0"/>
                </a:solidFill>
                <a:latin typeface="+mj-lt"/>
              </a:rPr>
              <a:t>Partendo </a:t>
            </a:r>
            <a:r>
              <a:rPr lang="it-IT" sz="1400" dirty="0">
                <a:solidFill>
                  <a:srgbClr val="7030A0"/>
                </a:solidFill>
                <a:latin typeface="+mj-lt"/>
              </a:rPr>
              <a:t>dal bisogno espresso sia da Atc, che dagli inquilini, con </a:t>
            </a:r>
            <a:r>
              <a:rPr lang="it-IT" sz="1400" dirty="0" smtClean="0">
                <a:solidFill>
                  <a:srgbClr val="7030A0"/>
                </a:solidFill>
                <a:latin typeface="+mj-lt"/>
              </a:rPr>
              <a:t>questo </a:t>
            </a:r>
            <a:r>
              <a:rPr lang="it-IT" sz="1400" dirty="0">
                <a:solidFill>
                  <a:srgbClr val="7030A0"/>
                </a:solidFill>
                <a:latin typeface="+mj-lt"/>
              </a:rPr>
              <a:t>progetto si è tentata una riflessione operativa, che consenta di avanzare ipotesi di intervento, di natura sperimentale, per dare risposte a situazioni che potenzialmente potrebbero generare tensione ed insoddisfazione tra gli utenti</a:t>
            </a:r>
            <a:r>
              <a:rPr lang="it-IT" sz="1400" dirty="0" smtClean="0">
                <a:solidFill>
                  <a:srgbClr val="7030A0"/>
                </a:solidFill>
                <a:latin typeface="+mj-lt"/>
              </a:rPr>
              <a:t>.</a:t>
            </a:r>
          </a:p>
          <a:p>
            <a:pPr marL="0" indent="0" algn="just">
              <a:spcBef>
                <a:spcPts val="0"/>
              </a:spcBef>
              <a:buNone/>
            </a:pPr>
            <a:r>
              <a:rPr lang="it-IT" sz="1400" dirty="0" smtClean="0">
                <a:solidFill>
                  <a:srgbClr val="7030A0"/>
                </a:solidFill>
                <a:latin typeface="+mj-lt"/>
              </a:rPr>
              <a:t> </a:t>
            </a:r>
          </a:p>
          <a:p>
            <a:pPr marL="0" indent="0" algn="just">
              <a:spcBef>
                <a:spcPts val="0"/>
              </a:spcBef>
              <a:buNone/>
            </a:pPr>
            <a:r>
              <a:rPr lang="it-IT" sz="1400" dirty="0" smtClean="0">
                <a:solidFill>
                  <a:srgbClr val="7030A0"/>
                </a:solidFill>
                <a:latin typeface="+mj-lt"/>
              </a:rPr>
              <a:t>Si </a:t>
            </a:r>
            <a:r>
              <a:rPr lang="it-IT" sz="1400" dirty="0">
                <a:solidFill>
                  <a:srgbClr val="7030A0"/>
                </a:solidFill>
                <a:latin typeface="+mj-lt"/>
              </a:rPr>
              <a:t>tratta principalmente della difficoltà di messa in campo di azioni capillari su tutto il territorio, data la frammentazione geografica della domanda manutentiva, che limita l’intervento diretto delle imprese selezionate da Atc</a:t>
            </a:r>
            <a:r>
              <a:rPr lang="it-IT" sz="1400" dirty="0" smtClean="0">
                <a:solidFill>
                  <a:srgbClr val="7030A0"/>
                </a:solidFill>
                <a:latin typeface="+mj-lt"/>
              </a:rPr>
              <a:t>.</a:t>
            </a:r>
          </a:p>
          <a:p>
            <a:pPr marL="0" indent="0" algn="just">
              <a:spcBef>
                <a:spcPts val="0"/>
              </a:spcBef>
              <a:buNone/>
            </a:pPr>
            <a:endParaRPr lang="it-IT" sz="1400" dirty="0" smtClean="0">
              <a:solidFill>
                <a:srgbClr val="7030A0"/>
              </a:solidFill>
              <a:latin typeface="+mj-lt"/>
            </a:endParaRPr>
          </a:p>
          <a:p>
            <a:pPr marL="0" indent="0" algn="just">
              <a:spcBef>
                <a:spcPts val="0"/>
              </a:spcBef>
              <a:buNone/>
            </a:pPr>
            <a:r>
              <a:rPr lang="it-IT" sz="1400" dirty="0" smtClean="0">
                <a:solidFill>
                  <a:srgbClr val="7030A0"/>
                </a:solidFill>
                <a:latin typeface="+mj-lt"/>
              </a:rPr>
              <a:t>Presupposto </a:t>
            </a:r>
            <a:r>
              <a:rPr lang="it-IT" sz="1400" dirty="0">
                <a:solidFill>
                  <a:srgbClr val="7030A0"/>
                </a:solidFill>
                <a:latin typeface="+mj-lt"/>
              </a:rPr>
              <a:t>di tale azione è la consapevolezza della centralità della responsabilità pubblica, come condizione essenziale per risposte efficaci, progettando un percorso innovativo nell’ambito  di indicazioni nel campo manutentivo, peraltro, fornite in ambito regionale. </a:t>
            </a:r>
            <a:endParaRPr lang="it-IT" sz="1400" dirty="0" smtClean="0">
              <a:solidFill>
                <a:srgbClr val="7030A0"/>
              </a:solidFill>
              <a:latin typeface="+mj-lt"/>
            </a:endParaRPr>
          </a:p>
          <a:p>
            <a:pPr marL="0" indent="0" algn="just">
              <a:spcBef>
                <a:spcPts val="0"/>
              </a:spcBef>
              <a:buNone/>
            </a:pPr>
            <a:endParaRPr lang="it-IT" sz="1200" dirty="0" smtClean="0">
              <a:solidFill>
                <a:srgbClr val="7030A0"/>
              </a:solidFill>
              <a:latin typeface="+mj-lt"/>
            </a:endParaRPr>
          </a:p>
          <a:p>
            <a:pPr marL="45720" indent="0" algn="just">
              <a:lnSpc>
                <a:spcPct val="150000"/>
              </a:lnSpc>
              <a:spcBef>
                <a:spcPts val="0"/>
              </a:spcBef>
              <a:buNone/>
            </a:pPr>
            <a:endParaRPr lang="it-IT" sz="1100" dirty="0">
              <a:solidFill>
                <a:srgbClr val="7030A0"/>
              </a:solidFill>
              <a:latin typeface="+mj-lt"/>
            </a:endParaRPr>
          </a:p>
        </p:txBody>
      </p:sp>
      <p:pic>
        <p:nvPicPr>
          <p:cNvPr id="8" name="Picture 2" descr="C:\Users\lbalocco\Desktop\Logo(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04664"/>
            <a:ext cx="1181193" cy="48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63653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179512" y="188640"/>
            <a:ext cx="6624736" cy="6552728"/>
          </a:xfrm>
        </p:spPr>
        <p:txBody>
          <a:bodyPr>
            <a:normAutofit/>
          </a:bodyPr>
          <a:lstStyle/>
          <a:p>
            <a:pPr marL="0" indent="0" algn="just">
              <a:spcBef>
                <a:spcPts val="0"/>
              </a:spcBef>
              <a:buNone/>
            </a:pPr>
            <a:r>
              <a:rPr lang="it-IT" sz="1600" dirty="0" smtClean="0">
                <a:solidFill>
                  <a:srgbClr val="7030A0"/>
                </a:solidFill>
                <a:latin typeface="+mj-lt"/>
              </a:rPr>
              <a:t>L’obiettivo</a:t>
            </a:r>
            <a:r>
              <a:rPr lang="it-IT" sz="1600" dirty="0">
                <a:solidFill>
                  <a:srgbClr val="7030A0"/>
                </a:solidFill>
                <a:latin typeface="+mj-lt"/>
              </a:rPr>
              <a:t>, dunque, è la progettazione di un nuovo tipo di risposta che, attraverso un modello improntato a maggiore flessibilità di attuazione, accorci la distanza tra la domanda di manutenzione, le modalità ed i tempi di esecuzione, così da garantire sia la qualità degli interventi, sia una gestione più efficace del problema manutentivo.</a:t>
            </a:r>
          </a:p>
          <a:p>
            <a:pPr marL="0" indent="0" algn="just">
              <a:spcBef>
                <a:spcPts val="0"/>
              </a:spcBef>
              <a:buNone/>
            </a:pPr>
            <a:endParaRPr lang="it-IT" sz="1600" dirty="0" smtClean="0">
              <a:solidFill>
                <a:srgbClr val="7030A0"/>
              </a:solidFill>
              <a:latin typeface="+mj-lt"/>
            </a:endParaRPr>
          </a:p>
          <a:p>
            <a:pPr marL="0" indent="0" algn="just">
              <a:spcBef>
                <a:spcPts val="0"/>
              </a:spcBef>
              <a:buNone/>
            </a:pPr>
            <a:r>
              <a:rPr lang="it-IT" sz="1600" dirty="0" smtClean="0">
                <a:solidFill>
                  <a:srgbClr val="7030A0"/>
                </a:solidFill>
                <a:latin typeface="+mj-lt"/>
              </a:rPr>
              <a:t>Per </a:t>
            </a:r>
            <a:r>
              <a:rPr lang="it-IT" sz="1600" dirty="0">
                <a:solidFill>
                  <a:srgbClr val="7030A0"/>
                </a:solidFill>
                <a:latin typeface="+mj-lt"/>
              </a:rPr>
              <a:t>iniziare il percorso che arrivi a soddisfare la domanda, creando anche consapevolezza negli abitanti rispetto al tema dell’autorecupero, occorre definire i confini tecnico-finanziari della co-produzione di interventi manutentivi e le potenzialità progettuali nei limiti dati dal contesto normativo.</a:t>
            </a:r>
          </a:p>
          <a:p>
            <a:pPr marL="0" indent="0" algn="just">
              <a:spcBef>
                <a:spcPts val="0"/>
              </a:spcBef>
              <a:buNone/>
            </a:pPr>
            <a:endParaRPr lang="it-IT" sz="1600" dirty="0">
              <a:solidFill>
                <a:srgbClr val="7030A0"/>
              </a:solidFill>
              <a:latin typeface="+mj-lt"/>
            </a:endParaRPr>
          </a:p>
          <a:p>
            <a:pPr marL="0" indent="0" algn="just">
              <a:spcBef>
                <a:spcPts val="0"/>
              </a:spcBef>
              <a:buNone/>
            </a:pPr>
            <a:r>
              <a:rPr lang="it-IT" sz="1600" dirty="0">
                <a:solidFill>
                  <a:srgbClr val="7030A0"/>
                </a:solidFill>
                <a:latin typeface="+mj-lt"/>
              </a:rPr>
              <a:t>Il progetto, infatti, prevede che molte manutenzioni potrebbero essere gestite in forma di autorecupero dall'assegnatario che, responsabilmente, con un intervento diretto, offrirebbe le sue capacità di gestione del bene pubblico.</a:t>
            </a:r>
          </a:p>
          <a:p>
            <a:pPr marL="0" indent="0" algn="just">
              <a:spcBef>
                <a:spcPts val="0"/>
              </a:spcBef>
              <a:buNone/>
            </a:pPr>
            <a:endParaRPr lang="it-IT" sz="1600" dirty="0" smtClean="0">
              <a:solidFill>
                <a:srgbClr val="7030A0"/>
              </a:solidFill>
              <a:latin typeface="+mj-lt"/>
            </a:endParaRPr>
          </a:p>
          <a:p>
            <a:pPr marL="45720" indent="0" algn="just">
              <a:lnSpc>
                <a:spcPct val="150000"/>
              </a:lnSpc>
              <a:spcBef>
                <a:spcPts val="0"/>
              </a:spcBef>
              <a:buNone/>
            </a:pPr>
            <a:endParaRPr lang="it-IT" sz="1200" dirty="0" smtClean="0">
              <a:solidFill>
                <a:srgbClr val="7030A0"/>
              </a:solidFill>
              <a:latin typeface="+mj-lt"/>
            </a:endParaRPr>
          </a:p>
          <a:p>
            <a:pPr marL="45720" indent="0" algn="just">
              <a:lnSpc>
                <a:spcPct val="150000"/>
              </a:lnSpc>
              <a:spcBef>
                <a:spcPts val="0"/>
              </a:spcBef>
              <a:buClr>
                <a:srgbClr val="002060"/>
              </a:buClr>
              <a:buNone/>
            </a:pPr>
            <a:endParaRPr lang="it-IT" sz="1200" dirty="0">
              <a:solidFill>
                <a:srgbClr val="7030A0"/>
              </a:solidFill>
              <a:latin typeface="+mj-lt"/>
              <a:ea typeface="Calibri"/>
              <a:cs typeface="Times New Roman"/>
            </a:endParaRPr>
          </a:p>
        </p:txBody>
      </p:sp>
      <p:pic>
        <p:nvPicPr>
          <p:cNvPr id="8" name="Picture 2" descr="C:\Users\lbalocco\Desktop\Logo(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04664"/>
            <a:ext cx="1181193" cy="4833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966112"/>
            <a:ext cx="3244974" cy="162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63653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1520" y="188640"/>
            <a:ext cx="6552728" cy="6480720"/>
          </a:xfrm>
        </p:spPr>
        <p:txBody>
          <a:bodyPr>
            <a:normAutofit/>
          </a:bodyPr>
          <a:lstStyle/>
          <a:p>
            <a:pPr marL="0" indent="0" algn="just">
              <a:spcBef>
                <a:spcPts val="0"/>
              </a:spcBef>
              <a:buNone/>
            </a:pPr>
            <a:r>
              <a:rPr lang="it-IT" sz="1600" dirty="0">
                <a:solidFill>
                  <a:srgbClr val="7030A0"/>
                </a:solidFill>
              </a:rPr>
              <a:t>L’attivazione della co-production </a:t>
            </a:r>
            <a:r>
              <a:rPr lang="it-IT" sz="1600" dirty="0" smtClean="0">
                <a:solidFill>
                  <a:srgbClr val="7030A0"/>
                </a:solidFill>
              </a:rPr>
              <a:t>permetterebbe, quindi, </a:t>
            </a:r>
            <a:r>
              <a:rPr lang="it-IT" sz="1600" dirty="0">
                <a:solidFill>
                  <a:srgbClr val="7030A0"/>
                </a:solidFill>
              </a:rPr>
              <a:t>di migliorare l’efficacia e l’efficienza degli interventi di manutenzione, </a:t>
            </a:r>
            <a:r>
              <a:rPr lang="it-IT" sz="1600" dirty="0" smtClean="0">
                <a:solidFill>
                  <a:srgbClr val="7030A0"/>
                </a:solidFill>
              </a:rPr>
              <a:t>con </a:t>
            </a:r>
            <a:r>
              <a:rPr lang="it-IT" sz="1600" dirty="0">
                <a:solidFill>
                  <a:srgbClr val="7030A0"/>
                </a:solidFill>
              </a:rPr>
              <a:t>tempi di esecuzione degli interventi da parte degli assegnatari </a:t>
            </a:r>
            <a:r>
              <a:rPr lang="it-IT" sz="1600" dirty="0" smtClean="0">
                <a:solidFill>
                  <a:srgbClr val="7030A0"/>
                </a:solidFill>
              </a:rPr>
              <a:t>più veloci rispetto a quelli di </a:t>
            </a:r>
            <a:r>
              <a:rPr lang="it-IT" sz="1600" dirty="0">
                <a:solidFill>
                  <a:srgbClr val="7030A0"/>
                </a:solidFill>
              </a:rPr>
              <a:t>norma garantiti dai fornitori di ATC, che attualmente richiedono tempistiche medie non sempre compatibili con l’esigenza di rapidità espressa degli </a:t>
            </a:r>
            <a:r>
              <a:rPr lang="it-IT" sz="1600" dirty="0" smtClean="0">
                <a:solidFill>
                  <a:srgbClr val="7030A0"/>
                </a:solidFill>
              </a:rPr>
              <a:t>assegnatari,</a:t>
            </a:r>
            <a:endParaRPr lang="it-IT" sz="1600" dirty="0"/>
          </a:p>
        </p:txBody>
      </p:sp>
      <p:sp>
        <p:nvSpPr>
          <p:cNvPr id="3" name="Segnaposto testo 2"/>
          <p:cNvSpPr>
            <a:spLocks noGrp="1"/>
          </p:cNvSpPr>
          <p:nvPr>
            <p:ph type="body" sz="half" idx="2"/>
          </p:nvPr>
        </p:nvSpPr>
        <p:spPr/>
        <p:txBody>
          <a:bodyPr/>
          <a:lstStyle/>
          <a:p>
            <a:endParaRPr lang="it-IT" dirty="0"/>
          </a:p>
        </p:txBody>
      </p:sp>
      <p:sp>
        <p:nvSpPr>
          <p:cNvPr id="4" name="Titolo 3"/>
          <p:cNvSpPr>
            <a:spLocks noGrp="1"/>
          </p:cNvSpPr>
          <p:nvPr>
            <p:ph type="title"/>
          </p:nvPr>
        </p:nvSpPr>
        <p:spPr/>
        <p:txBody>
          <a:bodyPr/>
          <a:lstStyle/>
          <a:p>
            <a:endParaRPr lang="it-IT"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996952"/>
            <a:ext cx="3816424"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563116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179512" y="116632"/>
            <a:ext cx="6696744" cy="6741368"/>
          </a:xfrm>
        </p:spPr>
        <p:txBody>
          <a:bodyPr>
            <a:normAutofit/>
          </a:bodyPr>
          <a:lstStyle/>
          <a:p>
            <a:pPr marL="0" indent="0" algn="just">
              <a:spcBef>
                <a:spcPts val="0"/>
              </a:spcBef>
              <a:buNone/>
            </a:pPr>
            <a:endParaRPr lang="it-IT" sz="1600" dirty="0" smtClean="0">
              <a:solidFill>
                <a:srgbClr val="7030A0"/>
              </a:solidFill>
              <a:latin typeface="+mj-lt"/>
            </a:endParaRPr>
          </a:p>
          <a:p>
            <a:pPr marL="0" indent="0" algn="just">
              <a:spcBef>
                <a:spcPts val="0"/>
              </a:spcBef>
              <a:buNone/>
            </a:pPr>
            <a:r>
              <a:rPr lang="it-IT" sz="1600" dirty="0" smtClean="0">
                <a:solidFill>
                  <a:srgbClr val="7030A0"/>
                </a:solidFill>
                <a:latin typeface="+mj-lt"/>
              </a:rPr>
              <a:t>Tale </a:t>
            </a:r>
            <a:r>
              <a:rPr lang="it-IT" sz="1600" dirty="0">
                <a:solidFill>
                  <a:srgbClr val="7030A0"/>
                </a:solidFill>
                <a:latin typeface="+mj-lt"/>
              </a:rPr>
              <a:t>criticità si manifesta con maggiore evidenza nei comuni della Provincia di Torino, dove si è riscontrato che, soprattutto in caso di interventi di piccola entità, le imprese appaltatrici, anche se sollecitate, tardano ad intervenire, creando il disagio lamentato dall’utenza al quale Atc vuole dare risposta con questo progetto.</a:t>
            </a:r>
          </a:p>
          <a:p>
            <a:pPr marL="0" indent="0" algn="just">
              <a:spcBef>
                <a:spcPts val="0"/>
              </a:spcBef>
              <a:buNone/>
            </a:pPr>
            <a:endParaRPr lang="it-IT" sz="1600" dirty="0">
              <a:solidFill>
                <a:srgbClr val="7030A0"/>
              </a:solidFill>
              <a:latin typeface="+mj-lt"/>
            </a:endParaRPr>
          </a:p>
          <a:p>
            <a:pPr marL="0" indent="0" algn="just">
              <a:spcBef>
                <a:spcPts val="0"/>
              </a:spcBef>
              <a:buNone/>
            </a:pPr>
            <a:r>
              <a:rPr lang="it-IT" sz="1600" dirty="0">
                <a:solidFill>
                  <a:srgbClr val="7030A0"/>
                </a:solidFill>
                <a:latin typeface="+mj-lt"/>
              </a:rPr>
              <a:t>Il ritardo nell’esecuzione dell’intervento, dato dalla dispersione sul territorio delle richieste di piccole manutenzioni e quindi la distanza dalla Città da parte degli operatori che devono intervenire, comportano talvolta la necessità da parte di ATC di riconoscere all’impresa costi aggiuntivi, talvolta superiori al valore economico dell’opera, derivanti dal trasferimento degli operai.</a:t>
            </a:r>
          </a:p>
          <a:p>
            <a:pPr marL="0" indent="0" algn="just">
              <a:spcBef>
                <a:spcPts val="0"/>
              </a:spcBef>
              <a:buNone/>
            </a:pPr>
            <a:endParaRPr lang="it-IT" sz="1600" dirty="0">
              <a:solidFill>
                <a:srgbClr val="7030A0"/>
              </a:solidFill>
              <a:latin typeface="+mj-lt"/>
            </a:endParaRPr>
          </a:p>
          <a:p>
            <a:pPr marL="0" indent="0" algn="just">
              <a:spcBef>
                <a:spcPts val="0"/>
              </a:spcBef>
              <a:buNone/>
            </a:pPr>
            <a:r>
              <a:rPr lang="it-IT" sz="1600" dirty="0">
                <a:solidFill>
                  <a:srgbClr val="7030A0"/>
                </a:solidFill>
                <a:latin typeface="+mj-lt"/>
              </a:rPr>
              <a:t>Tali costi potrebbero ridursi significativamente qualora l’esecuzione degli interventi fosse gestita dagli assegnatari, previa autorizzazione di ATC, utilizzando imprese artigiane del luogo e nel rispetto della norme vigenti.</a:t>
            </a:r>
          </a:p>
          <a:p>
            <a:pPr marL="45720" lvl="0" indent="0" algn="just">
              <a:lnSpc>
                <a:spcPct val="170000"/>
              </a:lnSpc>
              <a:buClr>
                <a:srgbClr val="002060"/>
              </a:buClr>
              <a:buNone/>
            </a:pPr>
            <a:endParaRPr lang="it-IT" dirty="0">
              <a:solidFill>
                <a:srgbClr val="7030A0"/>
              </a:solidFill>
              <a:ea typeface="Calibri"/>
              <a:cs typeface="Times New Roman"/>
            </a:endParaRPr>
          </a:p>
        </p:txBody>
      </p:sp>
      <p:pic>
        <p:nvPicPr>
          <p:cNvPr id="8" name="Picture 2" descr="C:\Users\lbalocco\Desktop\Logo(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04664"/>
            <a:ext cx="1181193" cy="48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63653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179512" y="188640"/>
            <a:ext cx="6696744" cy="6552728"/>
          </a:xfrm>
        </p:spPr>
        <p:txBody>
          <a:bodyPr>
            <a:normAutofit/>
          </a:bodyPr>
          <a:lstStyle/>
          <a:p>
            <a:pPr marL="45720" indent="0" algn="just">
              <a:buNone/>
            </a:pPr>
            <a:endParaRPr lang="it-IT" sz="1600" b="1" u="sng" dirty="0" smtClean="0">
              <a:solidFill>
                <a:srgbClr val="7030A0"/>
              </a:solidFill>
            </a:endParaRPr>
          </a:p>
          <a:p>
            <a:pPr marL="0" indent="0" algn="just">
              <a:lnSpc>
                <a:spcPct val="120000"/>
              </a:lnSpc>
              <a:spcBef>
                <a:spcPts val="0"/>
              </a:spcBef>
              <a:buNone/>
            </a:pPr>
            <a:r>
              <a:rPr lang="it-IT" sz="1600" b="1" u="sng" dirty="0" smtClean="0">
                <a:solidFill>
                  <a:srgbClr val="7030A0"/>
                </a:solidFill>
              </a:rPr>
              <a:t>1.a   OBIETTIVO DELL’AZIONE</a:t>
            </a:r>
          </a:p>
          <a:p>
            <a:pPr marL="0" indent="0" algn="just">
              <a:lnSpc>
                <a:spcPct val="120000"/>
              </a:lnSpc>
              <a:spcBef>
                <a:spcPts val="0"/>
              </a:spcBef>
              <a:buNone/>
            </a:pPr>
            <a:endParaRPr lang="it-IT" sz="1600" dirty="0">
              <a:solidFill>
                <a:srgbClr val="7030A0"/>
              </a:solidFill>
            </a:endParaRPr>
          </a:p>
          <a:p>
            <a:pPr marL="0" indent="0" algn="just">
              <a:lnSpc>
                <a:spcPct val="120000"/>
              </a:lnSpc>
              <a:spcBef>
                <a:spcPts val="0"/>
              </a:spcBef>
              <a:buNone/>
            </a:pPr>
            <a:r>
              <a:rPr lang="it-IT" sz="1600" dirty="0">
                <a:solidFill>
                  <a:srgbClr val="7030A0"/>
                </a:solidFill>
              </a:rPr>
              <a:t>Gli obiettivi del progetto sono volti al soddisfacimento di </a:t>
            </a:r>
            <a:r>
              <a:rPr lang="it-IT" sz="1600" dirty="0" smtClean="0">
                <a:solidFill>
                  <a:srgbClr val="7030A0"/>
                </a:solidFill>
              </a:rPr>
              <a:t>tre </a:t>
            </a:r>
            <a:r>
              <a:rPr lang="it-IT" sz="1600" dirty="0">
                <a:solidFill>
                  <a:srgbClr val="7030A0"/>
                </a:solidFill>
              </a:rPr>
              <a:t>bisogni.</a:t>
            </a:r>
          </a:p>
          <a:p>
            <a:pPr marL="0" indent="0" algn="just">
              <a:lnSpc>
                <a:spcPct val="120000"/>
              </a:lnSpc>
              <a:spcBef>
                <a:spcPts val="0"/>
              </a:spcBef>
              <a:buNone/>
            </a:pPr>
            <a:r>
              <a:rPr lang="it-IT" sz="1600" dirty="0">
                <a:solidFill>
                  <a:srgbClr val="7030A0"/>
                </a:solidFill>
              </a:rPr>
              <a:t>L’autorecupero</a:t>
            </a:r>
            <a:r>
              <a:rPr lang="it-IT" sz="1600" dirty="0" smtClean="0">
                <a:solidFill>
                  <a:srgbClr val="7030A0"/>
                </a:solidFill>
              </a:rPr>
              <a:t>:</a:t>
            </a:r>
          </a:p>
          <a:p>
            <a:pPr marL="0" indent="0" algn="just">
              <a:lnSpc>
                <a:spcPct val="120000"/>
              </a:lnSpc>
              <a:spcBef>
                <a:spcPts val="0"/>
              </a:spcBef>
              <a:buNone/>
            </a:pPr>
            <a:endParaRPr lang="it-IT" sz="1600" dirty="0" smtClean="0">
              <a:solidFill>
                <a:srgbClr val="7030A0"/>
              </a:solidFill>
            </a:endParaRPr>
          </a:p>
          <a:p>
            <a:pPr marL="540000" lvl="1" algn="just">
              <a:lnSpc>
                <a:spcPct val="120000"/>
              </a:lnSpc>
              <a:spcBef>
                <a:spcPts val="0"/>
              </a:spcBef>
              <a:buFont typeface="Wingdings" panose="05000000000000000000" pitchFamily="2" charset="2"/>
              <a:buChar char="Ø"/>
            </a:pPr>
            <a:r>
              <a:rPr lang="it-IT" sz="1600" dirty="0" smtClean="0">
                <a:solidFill>
                  <a:srgbClr val="7030A0"/>
                </a:solidFill>
              </a:rPr>
              <a:t>favorisce </a:t>
            </a:r>
            <a:r>
              <a:rPr lang="it-IT" sz="1600" dirty="0">
                <a:solidFill>
                  <a:srgbClr val="7030A0"/>
                </a:solidFill>
              </a:rPr>
              <a:t>la capacità da parte di Atc di incidere maggiormente sul mantenimento in efficienza del proprio patrimonio </a:t>
            </a:r>
            <a:r>
              <a:rPr lang="it-IT" sz="1600" dirty="0" smtClean="0">
                <a:solidFill>
                  <a:srgbClr val="7030A0"/>
                </a:solidFill>
              </a:rPr>
              <a:t>immobiliare;</a:t>
            </a:r>
          </a:p>
          <a:p>
            <a:pPr marL="540000" lvl="1" indent="0" algn="just">
              <a:lnSpc>
                <a:spcPct val="120000"/>
              </a:lnSpc>
              <a:spcBef>
                <a:spcPts val="0"/>
              </a:spcBef>
              <a:buNone/>
            </a:pPr>
            <a:endParaRPr lang="it-IT" sz="1600" dirty="0" smtClean="0">
              <a:solidFill>
                <a:srgbClr val="7030A0"/>
              </a:solidFill>
            </a:endParaRPr>
          </a:p>
          <a:p>
            <a:pPr marL="540000" lvl="1" algn="just">
              <a:lnSpc>
                <a:spcPct val="120000"/>
              </a:lnSpc>
              <a:spcBef>
                <a:spcPts val="0"/>
              </a:spcBef>
              <a:buFont typeface="Wingdings" panose="05000000000000000000" pitchFamily="2" charset="2"/>
              <a:buChar char="Ø"/>
            </a:pPr>
            <a:r>
              <a:rPr lang="it-IT" sz="1600" dirty="0" smtClean="0">
                <a:solidFill>
                  <a:srgbClr val="7030A0"/>
                </a:solidFill>
              </a:rPr>
              <a:t>incentivando </a:t>
            </a:r>
            <a:r>
              <a:rPr lang="it-IT" sz="1600" dirty="0">
                <a:solidFill>
                  <a:srgbClr val="7030A0"/>
                </a:solidFill>
              </a:rPr>
              <a:t>la partecipazione diretta all’attività manutentiva da parte degli inquilini, consente la risposta ad un bisogno manutentivo espresso, ma ad oggi non sempre </a:t>
            </a:r>
            <a:r>
              <a:rPr lang="it-IT" sz="1600" dirty="0" smtClean="0">
                <a:solidFill>
                  <a:srgbClr val="7030A0"/>
                </a:solidFill>
              </a:rPr>
              <a:t>soddisfatto;</a:t>
            </a:r>
          </a:p>
          <a:p>
            <a:pPr marL="540000" lvl="1" indent="0" algn="just">
              <a:lnSpc>
                <a:spcPct val="120000"/>
              </a:lnSpc>
              <a:spcBef>
                <a:spcPts val="0"/>
              </a:spcBef>
              <a:buNone/>
            </a:pPr>
            <a:endParaRPr lang="it-IT" sz="1600" dirty="0" smtClean="0">
              <a:solidFill>
                <a:srgbClr val="7030A0"/>
              </a:solidFill>
            </a:endParaRPr>
          </a:p>
          <a:p>
            <a:pPr marL="540000" lvl="1" algn="just">
              <a:lnSpc>
                <a:spcPct val="120000"/>
              </a:lnSpc>
              <a:spcBef>
                <a:spcPts val="0"/>
              </a:spcBef>
              <a:buFont typeface="Wingdings" panose="05000000000000000000" pitchFamily="2" charset="2"/>
              <a:buChar char="Ø"/>
            </a:pPr>
            <a:r>
              <a:rPr lang="it-IT" sz="1600" dirty="0" smtClean="0">
                <a:solidFill>
                  <a:srgbClr val="7030A0"/>
                </a:solidFill>
              </a:rPr>
              <a:t>previene costi </a:t>
            </a:r>
            <a:r>
              <a:rPr lang="it-IT" sz="1600" dirty="0">
                <a:solidFill>
                  <a:srgbClr val="7030A0"/>
                </a:solidFill>
              </a:rPr>
              <a:t>manutentivi più elevati: se non viene eseguita correttamente la manutenzione ordinaria, i costi per il ripristino aumentano sensibilmente a causa dell’avanzamento del degrado.</a:t>
            </a:r>
          </a:p>
          <a:p>
            <a:pPr marL="45720" indent="0" algn="just">
              <a:lnSpc>
                <a:spcPct val="170000"/>
              </a:lnSpc>
              <a:spcBef>
                <a:spcPts val="0"/>
              </a:spcBef>
              <a:buNone/>
            </a:pPr>
            <a:endParaRPr lang="it-IT" sz="4800" b="1" u="sng" dirty="0" smtClean="0">
              <a:solidFill>
                <a:srgbClr val="7030A0"/>
              </a:solidFill>
            </a:endParaRPr>
          </a:p>
        </p:txBody>
      </p:sp>
      <p:pic>
        <p:nvPicPr>
          <p:cNvPr id="8" name="Picture 2" descr="C:\Users\lbalocco\Desktop\Logo(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04664"/>
            <a:ext cx="1181193" cy="48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63653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304800"/>
            <a:ext cx="6768752" cy="6436568"/>
          </a:xfrm>
        </p:spPr>
        <p:txBody>
          <a:bodyPr>
            <a:normAutofit fontScale="32500" lnSpcReduction="20000"/>
          </a:bodyPr>
          <a:lstStyle/>
          <a:p>
            <a:pPr marL="0" indent="0" algn="just">
              <a:lnSpc>
                <a:spcPct val="120000"/>
              </a:lnSpc>
              <a:spcBef>
                <a:spcPts val="0"/>
              </a:spcBef>
              <a:buNone/>
            </a:pPr>
            <a:r>
              <a:rPr lang="it-IT" sz="4800" b="1" u="sng" dirty="0">
                <a:solidFill>
                  <a:srgbClr val="7030A0"/>
                </a:solidFill>
              </a:rPr>
              <a:t>1.b   CRITICITA’ DEL PANORAMA MANUTENTIVO AD OGGI</a:t>
            </a:r>
          </a:p>
          <a:p>
            <a:pPr marL="0" indent="0" algn="just">
              <a:lnSpc>
                <a:spcPct val="120000"/>
              </a:lnSpc>
              <a:spcBef>
                <a:spcPts val="0"/>
              </a:spcBef>
              <a:buNone/>
            </a:pPr>
            <a:endParaRPr lang="it-IT" sz="4800" b="1" u="sng" dirty="0">
              <a:solidFill>
                <a:srgbClr val="7030A0"/>
              </a:solidFill>
            </a:endParaRPr>
          </a:p>
          <a:p>
            <a:pPr marL="0" indent="0" algn="just">
              <a:lnSpc>
                <a:spcPct val="120000"/>
              </a:lnSpc>
              <a:spcBef>
                <a:spcPts val="0"/>
              </a:spcBef>
              <a:buNone/>
            </a:pPr>
            <a:r>
              <a:rPr lang="it-IT" sz="4800" dirty="0">
                <a:solidFill>
                  <a:srgbClr val="7030A0"/>
                </a:solidFill>
              </a:rPr>
              <a:t>La manutenzione ordinaria è una attività complessa, che parte spesso già perdente, alla quale sovente non si riesce ad ottemperare, lasciando inalterata l’esigenza di intervento e le conseguenti criticità.</a:t>
            </a:r>
          </a:p>
          <a:p>
            <a:pPr marL="0" indent="0" algn="just">
              <a:lnSpc>
                <a:spcPct val="120000"/>
              </a:lnSpc>
              <a:spcBef>
                <a:spcPts val="0"/>
              </a:spcBef>
              <a:buNone/>
            </a:pPr>
            <a:endParaRPr lang="it-IT" sz="4800" dirty="0">
              <a:solidFill>
                <a:srgbClr val="7030A0"/>
              </a:solidFill>
            </a:endParaRPr>
          </a:p>
          <a:p>
            <a:pPr marL="0" indent="0" algn="just">
              <a:lnSpc>
                <a:spcPct val="120000"/>
              </a:lnSpc>
              <a:spcBef>
                <a:spcPts val="0"/>
              </a:spcBef>
              <a:buNone/>
            </a:pPr>
            <a:r>
              <a:rPr lang="it-IT" sz="4800" dirty="0">
                <a:solidFill>
                  <a:srgbClr val="7030A0"/>
                </a:solidFill>
              </a:rPr>
              <a:t>Le cronache nazionali sono ricche di esempi: dalle buche nelle strade, agli alberi che crollano, gli autobus che bruciano, fiumi che esondano, ecc.: ATC non fa eccezione.</a:t>
            </a:r>
          </a:p>
          <a:p>
            <a:pPr marL="0" indent="0" algn="just">
              <a:lnSpc>
                <a:spcPct val="120000"/>
              </a:lnSpc>
              <a:spcBef>
                <a:spcPts val="0"/>
              </a:spcBef>
              <a:buNone/>
            </a:pPr>
            <a:endParaRPr lang="it-IT" sz="4800" dirty="0">
              <a:solidFill>
                <a:srgbClr val="7030A0"/>
              </a:solidFill>
            </a:endParaRPr>
          </a:p>
          <a:p>
            <a:pPr marL="0" indent="0" algn="just">
              <a:lnSpc>
                <a:spcPct val="120000"/>
              </a:lnSpc>
              <a:spcBef>
                <a:spcPts val="0"/>
              </a:spcBef>
              <a:buNone/>
            </a:pPr>
            <a:r>
              <a:rPr lang="it-IT" sz="4800" dirty="0">
                <a:solidFill>
                  <a:srgbClr val="7030A0"/>
                </a:solidFill>
              </a:rPr>
              <a:t>La filiera manutentiva ha evidenziato negli anni varie criticità, tra le quali:</a:t>
            </a:r>
          </a:p>
          <a:p>
            <a:pPr marL="0" indent="0" algn="just">
              <a:lnSpc>
                <a:spcPct val="120000"/>
              </a:lnSpc>
              <a:spcBef>
                <a:spcPts val="0"/>
              </a:spcBef>
              <a:buNone/>
            </a:pPr>
            <a:endParaRPr lang="it-IT" sz="4800" dirty="0">
              <a:solidFill>
                <a:srgbClr val="7030A0"/>
              </a:solidFill>
            </a:endParaRPr>
          </a:p>
          <a:p>
            <a:pPr marL="540000" lvl="1" indent="-266700" algn="just">
              <a:lnSpc>
                <a:spcPct val="120000"/>
              </a:lnSpc>
              <a:spcBef>
                <a:spcPts val="0"/>
              </a:spcBef>
              <a:buClr>
                <a:schemeClr val="accent1"/>
              </a:buClr>
              <a:buFont typeface="Wingdings 2" pitchFamily="18" charset="2"/>
              <a:buChar char=""/>
            </a:pPr>
            <a:r>
              <a:rPr lang="it-IT" sz="4800" spc="150" dirty="0">
                <a:solidFill>
                  <a:srgbClr val="7030A0"/>
                </a:solidFill>
              </a:rPr>
              <a:t>ritardo nell’esecuzione di molti interventi, anche per ragioni logistiche;</a:t>
            </a:r>
          </a:p>
          <a:p>
            <a:pPr marL="540000" lvl="1" indent="-266700" algn="just">
              <a:lnSpc>
                <a:spcPct val="120000"/>
              </a:lnSpc>
              <a:spcBef>
                <a:spcPts val="0"/>
              </a:spcBef>
              <a:buClr>
                <a:schemeClr val="accent1"/>
              </a:buClr>
              <a:buFont typeface="Wingdings 2" pitchFamily="18" charset="2"/>
              <a:buChar char=""/>
            </a:pPr>
            <a:r>
              <a:rPr lang="it-IT" sz="4800" spc="150" dirty="0">
                <a:solidFill>
                  <a:srgbClr val="7030A0"/>
                </a:solidFill>
              </a:rPr>
              <a:t>costi elevati a causa dell’alta componente della mano d’opera, i cui costi sono incomprimibili;</a:t>
            </a:r>
          </a:p>
          <a:p>
            <a:pPr marL="540000" lvl="1" indent="-266700" algn="just">
              <a:lnSpc>
                <a:spcPct val="120000"/>
              </a:lnSpc>
              <a:spcBef>
                <a:spcPts val="0"/>
              </a:spcBef>
              <a:buClr>
                <a:schemeClr val="accent1"/>
              </a:buClr>
              <a:buFont typeface="Wingdings 2" pitchFamily="18" charset="2"/>
              <a:buChar char=""/>
            </a:pPr>
            <a:r>
              <a:rPr lang="it-IT" sz="4800" spc="150" dirty="0">
                <a:solidFill>
                  <a:srgbClr val="7030A0"/>
                </a:solidFill>
              </a:rPr>
              <a:t>modesta qualità degli interventi eseguiti, spesso con materiali standard (es. rappezzi dei pavimenti e rivestimenti);</a:t>
            </a:r>
          </a:p>
          <a:p>
            <a:pPr marL="540000" lvl="1" indent="-266700" algn="just">
              <a:lnSpc>
                <a:spcPct val="120000"/>
              </a:lnSpc>
              <a:spcBef>
                <a:spcPts val="0"/>
              </a:spcBef>
              <a:buClr>
                <a:schemeClr val="accent1"/>
              </a:buClr>
              <a:buFont typeface="Wingdings 2" pitchFamily="18" charset="2"/>
              <a:buChar char=""/>
            </a:pPr>
            <a:r>
              <a:rPr lang="it-IT" sz="4800" spc="150" dirty="0">
                <a:solidFill>
                  <a:srgbClr val="7030A0"/>
                </a:solidFill>
              </a:rPr>
              <a:t>Impossibilità di eseguire controlli puntuali e diffusi.</a:t>
            </a:r>
          </a:p>
          <a:p>
            <a:pPr marL="0" indent="0">
              <a:lnSpc>
                <a:spcPct val="120000"/>
              </a:lnSpc>
              <a:spcBef>
                <a:spcPts val="0"/>
              </a:spcBef>
              <a:buNone/>
            </a:pPr>
            <a:endParaRPr lang="it-IT" dirty="0"/>
          </a:p>
        </p:txBody>
      </p:sp>
      <p:sp>
        <p:nvSpPr>
          <p:cNvPr id="3" name="Segnaposto testo 2"/>
          <p:cNvSpPr>
            <a:spLocks noGrp="1"/>
          </p:cNvSpPr>
          <p:nvPr>
            <p:ph type="body" sz="half" idx="2"/>
          </p:nvPr>
        </p:nvSpPr>
        <p:spPr/>
        <p:txBody>
          <a:bodyPr/>
          <a:lstStyle/>
          <a:p>
            <a:endParaRPr lang="it-IT" dirty="0"/>
          </a:p>
        </p:txBody>
      </p:sp>
      <p:sp>
        <p:nvSpPr>
          <p:cNvPr id="4" name="Titolo 3"/>
          <p:cNvSpPr>
            <a:spLocks noGrp="1"/>
          </p:cNvSpPr>
          <p:nvPr>
            <p:ph type="title"/>
          </p:nvPr>
        </p:nvSpPr>
        <p:spPr/>
        <p:txBody>
          <a:bodyPr/>
          <a:lstStyle/>
          <a:p>
            <a:endParaRPr lang="it-IT" dirty="0"/>
          </a:p>
        </p:txBody>
      </p:sp>
    </p:spTree>
    <p:extLst>
      <p:ext uri="{BB962C8B-B14F-4D97-AF65-F5344CB8AC3E}">
        <p14:creationId xmlns:p14="http://schemas.microsoft.com/office/powerpoint/2010/main" val="2745570436"/>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glia">
  <a:themeElements>
    <a:clrScheme name="Personalizzato 2">
      <a:dk1>
        <a:srgbClr val="00007F"/>
      </a:dk1>
      <a:lt1>
        <a:sysClr val="window" lastClr="FFFFFF"/>
      </a:lt1>
      <a:dk2>
        <a:srgbClr val="BFBFBF"/>
      </a:dk2>
      <a:lt2>
        <a:srgbClr val="D9D9D9"/>
      </a:lt2>
      <a:accent1>
        <a:srgbClr val="6E2F9D"/>
      </a:accent1>
      <a:accent2>
        <a:srgbClr val="55125A"/>
      </a:accent2>
      <a:accent3>
        <a:srgbClr val="9BBB59"/>
      </a:accent3>
      <a:accent4>
        <a:srgbClr val="8064A2"/>
      </a:accent4>
      <a:accent5>
        <a:srgbClr val="4BACC6"/>
      </a:accent5>
      <a:accent6>
        <a:srgbClr val="F79646"/>
      </a:accent6>
      <a:hlink>
        <a:srgbClr val="0000FF"/>
      </a:hlink>
      <a:folHlink>
        <a:srgbClr val="00007F"/>
      </a:folHlink>
    </a:clrScheme>
    <a:fontScheme name="Elica">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assia">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TotalTime>
  <Words>2616</Words>
  <Application>Microsoft Office PowerPoint</Application>
  <PresentationFormat>Presentazione su schermo (4:3)</PresentationFormat>
  <Paragraphs>358</Paragraphs>
  <Slides>28</Slides>
  <Notes>2</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Griglia</vt:lpstr>
      <vt:lpstr>FORME DI COPRODUCTION NELLA GESTIONE DELLE ATTIVITA’ MANUTENTIVE DEGLI ALLOGGI ABITATI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Olidata S.p.A.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Balocco Laura</dc:creator>
  <cp:lastModifiedBy>Balocco Laura</cp:lastModifiedBy>
  <cp:revision>124</cp:revision>
  <cp:lastPrinted>2018-06-14T14:04:20Z</cp:lastPrinted>
  <dcterms:created xsi:type="dcterms:W3CDTF">2018-05-16T10:37:28Z</dcterms:created>
  <dcterms:modified xsi:type="dcterms:W3CDTF">2018-06-19T14:37:37Z</dcterms:modified>
</cp:coreProperties>
</file>